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82" r:id="rId2"/>
    <p:sldId id="284" r:id="rId3"/>
    <p:sldId id="264" r:id="rId4"/>
    <p:sldId id="256" r:id="rId5"/>
    <p:sldId id="257" r:id="rId6"/>
    <p:sldId id="259" r:id="rId7"/>
    <p:sldId id="260" r:id="rId8"/>
    <p:sldId id="261" r:id="rId9"/>
    <p:sldId id="262" r:id="rId10"/>
    <p:sldId id="263" r:id="rId11"/>
    <p:sldId id="265" r:id="rId12"/>
    <p:sldId id="266" r:id="rId13"/>
    <p:sldId id="267" r:id="rId14"/>
    <p:sldId id="268" r:id="rId15"/>
    <p:sldId id="270" r:id="rId16"/>
    <p:sldId id="286" r:id="rId17"/>
    <p:sldId id="273" r:id="rId18"/>
    <p:sldId id="274" r:id="rId19"/>
    <p:sldId id="288" r:id="rId20"/>
    <p:sldId id="275" r:id="rId21"/>
    <p:sldId id="276" r:id="rId22"/>
    <p:sldId id="277" r:id="rId23"/>
    <p:sldId id="278" r:id="rId24"/>
    <p:sldId id="280" r:id="rId25"/>
    <p:sldId id="281" r:id="rId26"/>
    <p:sldId id="287" r:id="rId2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9886" autoAdjust="0"/>
  </p:normalViewPr>
  <p:slideViewPr>
    <p:cSldViewPr snapToGrid="0" snapToObjects="1">
      <p:cViewPr varScale="1">
        <p:scale>
          <a:sx n="57" d="100"/>
          <a:sy n="57" d="100"/>
        </p:scale>
        <p:origin x="992" y="3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2.jpg"/><Relationship Id="rId4" Type="http://schemas.openxmlformats.org/officeDocument/2006/relationships/image" Target="../media/image13.sv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2A750A4F-D481-76E1-2804-3B6F065247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581"/>
            <a:ext cx="12192000" cy="6804837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02E522A1-9245-984E-A5BE-0A7FA03C0100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414089" y="292282"/>
            <a:ext cx="2146118" cy="2146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105144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891F0DE4-D61C-1150-B7B6-B9A887186E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4521" y="408097"/>
            <a:ext cx="9686933" cy="6322312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A1286E92-4D82-4D43-E8BB-1AB8AE2DD828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771454" y="320513"/>
            <a:ext cx="1046552" cy="1046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657796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1B825E"/>
          </a:solidFill>
          <a:ln>
            <a:solidFill>
              <a:srgbClr val="1B825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02920" y="339390"/>
            <a:ext cx="11155680" cy="646331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lang="es-MX" sz="3600" b="1" i="0" dirty="0">
                <a:solidFill>
                  <a:schemeClr val="tx2"/>
                </a:solidFill>
                <a:latin typeface="Aptos"/>
              </a:rPr>
              <a:t>¿</a:t>
            </a:r>
            <a:r>
              <a:rPr sz="3600" b="1" i="0" dirty="0">
                <a:solidFill>
                  <a:schemeClr val="tx2"/>
                </a:solidFill>
                <a:latin typeface="Aptos"/>
              </a:rPr>
              <a:t>C</a:t>
            </a:r>
            <a:r>
              <a:rPr lang="es-MX" sz="3600" b="1" i="0" dirty="0">
                <a:solidFill>
                  <a:schemeClr val="tx2"/>
                </a:solidFill>
                <a:latin typeface="Aptos"/>
              </a:rPr>
              <a:t>ÓMO SE CONECTA CON EL MODELO CANVAS?</a:t>
            </a:r>
            <a:endParaRPr sz="3600" b="1" i="0" dirty="0">
              <a:solidFill>
                <a:schemeClr val="tx2"/>
              </a:solidFill>
              <a:latin typeface="Aptos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02920" y="6510528"/>
            <a:ext cx="11183112" cy="10972"/>
          </a:xfrm>
          <a:prstGeom prst="rect">
            <a:avLst/>
          </a:prstGeom>
          <a:solidFill>
            <a:srgbClr val="DEE5EA"/>
          </a:solidFill>
          <a:ln>
            <a:solidFill>
              <a:srgbClr val="DEE5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664534" y="1716095"/>
            <a:ext cx="3520440" cy="1578375"/>
          </a:xfrm>
          <a:prstGeom prst="roundRect">
            <a:avLst/>
          </a:prstGeom>
          <a:solidFill>
            <a:srgbClr val="F5F8FA"/>
          </a:solidFill>
          <a:ln>
            <a:solidFill>
              <a:srgbClr val="F5F8F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664534" y="1716095"/>
            <a:ext cx="82296" cy="1584000"/>
          </a:xfrm>
          <a:prstGeom prst="rect">
            <a:avLst/>
          </a:prstGeom>
          <a:solidFill>
            <a:srgbClr val="1B825E"/>
          </a:solidFill>
          <a:ln>
            <a:solidFill>
              <a:srgbClr val="1B825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865702" y="1774359"/>
            <a:ext cx="3154680" cy="40011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000" b="1" i="0" dirty="0">
                <a:solidFill>
                  <a:schemeClr val="tx2"/>
                </a:solidFill>
                <a:latin typeface="Aptos"/>
              </a:rPr>
              <a:t>FUENTES DE INGRESOS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65702" y="2181370"/>
            <a:ext cx="3136392" cy="1000274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b="1" i="0" dirty="0">
                <a:solidFill>
                  <a:srgbClr val="00B050"/>
                </a:solidFill>
                <a:latin typeface="Aptos"/>
              </a:rPr>
              <a:t>¿</a:t>
            </a:r>
            <a:r>
              <a:rPr b="1" i="0" dirty="0" err="1">
                <a:solidFill>
                  <a:srgbClr val="00B050"/>
                </a:solidFill>
                <a:latin typeface="Aptos"/>
              </a:rPr>
              <a:t>Cuánto</a:t>
            </a:r>
            <a:r>
              <a:rPr b="1" i="0" dirty="0">
                <a:solidFill>
                  <a:srgbClr val="00B050"/>
                </a:solidFill>
                <a:latin typeface="Aptos"/>
              </a:rPr>
              <a:t> me pagan?</a:t>
            </a:r>
          </a:p>
          <a:p>
            <a:pPr algn="l">
              <a:spcAft>
                <a:spcPts val="600"/>
              </a:spcAft>
            </a:pPr>
            <a:r>
              <a:rPr b="0" i="0" dirty="0" err="1">
                <a:solidFill>
                  <a:srgbClr val="26313C"/>
                </a:solidFill>
                <a:latin typeface="Aptos"/>
              </a:rPr>
              <a:t>Precio</a:t>
            </a:r>
            <a:r>
              <a:rPr b="0" i="0" dirty="0">
                <a:solidFill>
                  <a:srgbClr val="26313C"/>
                </a:solidFill>
                <a:latin typeface="Aptos"/>
              </a:rPr>
              <a:t>, </a:t>
            </a:r>
            <a:r>
              <a:rPr b="0" i="0" dirty="0" err="1">
                <a:solidFill>
                  <a:srgbClr val="26313C"/>
                </a:solidFill>
                <a:latin typeface="Aptos"/>
              </a:rPr>
              <a:t>cantidad</a:t>
            </a:r>
            <a:r>
              <a:rPr b="0" i="0" dirty="0">
                <a:solidFill>
                  <a:srgbClr val="26313C"/>
                </a:solidFill>
                <a:latin typeface="Aptos"/>
              </a:rPr>
              <a:t> de </a:t>
            </a:r>
            <a:r>
              <a:rPr b="0" i="0" dirty="0" err="1">
                <a:solidFill>
                  <a:srgbClr val="26313C"/>
                </a:solidFill>
                <a:latin typeface="Aptos"/>
              </a:rPr>
              <a:t>ventas</a:t>
            </a:r>
            <a:r>
              <a:rPr b="0" i="0" dirty="0">
                <a:solidFill>
                  <a:srgbClr val="26313C"/>
                </a:solidFill>
                <a:latin typeface="Aptos"/>
              </a:rPr>
              <a:t> y </a:t>
            </a:r>
            <a:r>
              <a:rPr b="0" i="0" dirty="0" err="1">
                <a:solidFill>
                  <a:srgbClr val="26313C"/>
                </a:solidFill>
                <a:latin typeface="Aptos"/>
              </a:rPr>
              <a:t>monto</a:t>
            </a:r>
            <a:r>
              <a:rPr b="0" i="0" dirty="0">
                <a:solidFill>
                  <a:srgbClr val="26313C"/>
                </a:solidFill>
                <a:latin typeface="Aptos"/>
              </a:rPr>
              <a:t> a </a:t>
            </a:r>
            <a:r>
              <a:rPr b="0" i="0" dirty="0" err="1">
                <a:solidFill>
                  <a:srgbClr val="26313C"/>
                </a:solidFill>
                <a:latin typeface="Aptos"/>
              </a:rPr>
              <a:t>cobrar</a:t>
            </a:r>
            <a:endParaRPr b="0" i="0" dirty="0">
              <a:solidFill>
                <a:srgbClr val="26313C"/>
              </a:solidFill>
              <a:latin typeface="Aptos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4322134" y="1716095"/>
            <a:ext cx="3520440" cy="1578375"/>
          </a:xfrm>
          <a:prstGeom prst="roundRect">
            <a:avLst/>
          </a:prstGeom>
          <a:solidFill>
            <a:srgbClr val="F5F8FA"/>
          </a:solidFill>
          <a:ln>
            <a:solidFill>
              <a:srgbClr val="F5F8F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4322134" y="1716095"/>
            <a:ext cx="82296" cy="1584000"/>
          </a:xfrm>
          <a:prstGeom prst="rect">
            <a:avLst/>
          </a:prstGeom>
          <a:solidFill>
            <a:srgbClr val="1F3A5B"/>
          </a:solidFill>
          <a:ln>
            <a:solidFill>
              <a:srgbClr val="1F3A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4523302" y="1774359"/>
            <a:ext cx="3154680" cy="40011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000" b="1" i="0" dirty="0">
                <a:solidFill>
                  <a:schemeClr val="tx2"/>
                </a:solidFill>
                <a:latin typeface="Aptos"/>
              </a:rPr>
              <a:t>FORMA DE PAGO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23302" y="2181370"/>
            <a:ext cx="3136392" cy="1000274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b="1" i="0" dirty="0">
                <a:solidFill>
                  <a:srgbClr val="00B050"/>
                </a:solidFill>
                <a:latin typeface="Aptos"/>
              </a:rPr>
              <a:t>¿</a:t>
            </a:r>
            <a:r>
              <a:rPr b="1" i="0" dirty="0" err="1">
                <a:solidFill>
                  <a:srgbClr val="00B050"/>
                </a:solidFill>
                <a:latin typeface="Aptos"/>
              </a:rPr>
              <a:t>Cómo</a:t>
            </a:r>
            <a:r>
              <a:rPr b="1" i="0" dirty="0">
                <a:solidFill>
                  <a:srgbClr val="00B050"/>
                </a:solidFill>
                <a:latin typeface="Aptos"/>
              </a:rPr>
              <a:t> me pagan?</a:t>
            </a:r>
          </a:p>
          <a:p>
            <a:pPr algn="l">
              <a:spcAft>
                <a:spcPts val="600"/>
              </a:spcAft>
            </a:pPr>
            <a:r>
              <a:rPr b="0" i="0" dirty="0" err="1">
                <a:solidFill>
                  <a:srgbClr val="26313C"/>
                </a:solidFill>
                <a:latin typeface="Aptos"/>
              </a:rPr>
              <a:t>Efectivo</a:t>
            </a:r>
            <a:r>
              <a:rPr b="0" i="0" dirty="0">
                <a:solidFill>
                  <a:srgbClr val="26313C"/>
                </a:solidFill>
                <a:latin typeface="Aptos"/>
              </a:rPr>
              <a:t>, </a:t>
            </a:r>
            <a:r>
              <a:rPr b="0" i="0" dirty="0" err="1">
                <a:solidFill>
                  <a:srgbClr val="26313C"/>
                </a:solidFill>
                <a:latin typeface="Aptos"/>
              </a:rPr>
              <a:t>transferencia</a:t>
            </a:r>
            <a:r>
              <a:rPr b="0" i="0" dirty="0">
                <a:solidFill>
                  <a:srgbClr val="26313C"/>
                </a:solidFill>
                <a:latin typeface="Aptos"/>
              </a:rPr>
              <a:t>, </a:t>
            </a:r>
            <a:r>
              <a:rPr b="0" i="0" dirty="0" err="1">
                <a:solidFill>
                  <a:srgbClr val="26313C"/>
                </a:solidFill>
                <a:latin typeface="Aptos"/>
              </a:rPr>
              <a:t>tarjeta</a:t>
            </a:r>
            <a:r>
              <a:rPr b="0" i="0" dirty="0">
                <a:solidFill>
                  <a:srgbClr val="26313C"/>
                </a:solidFill>
                <a:latin typeface="Aptos"/>
              </a:rPr>
              <a:t>, </a:t>
            </a:r>
            <a:r>
              <a:rPr b="0" i="0" dirty="0" err="1">
                <a:solidFill>
                  <a:srgbClr val="26313C"/>
                </a:solidFill>
                <a:latin typeface="Aptos"/>
              </a:rPr>
              <a:t>cuotas</a:t>
            </a:r>
            <a:r>
              <a:rPr b="0" i="0" dirty="0">
                <a:solidFill>
                  <a:srgbClr val="26313C"/>
                </a:solidFill>
                <a:latin typeface="Aptos"/>
              </a:rPr>
              <a:t> o </a:t>
            </a:r>
            <a:r>
              <a:rPr b="0" i="0" dirty="0" err="1">
                <a:solidFill>
                  <a:srgbClr val="26313C"/>
                </a:solidFill>
                <a:latin typeface="Aptos"/>
              </a:rPr>
              <a:t>crédito</a:t>
            </a:r>
            <a:endParaRPr b="0" i="0" dirty="0">
              <a:solidFill>
                <a:srgbClr val="26313C"/>
              </a:solidFill>
              <a:latin typeface="Aptos"/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7979734" y="1716095"/>
            <a:ext cx="3520440" cy="1578375"/>
          </a:xfrm>
          <a:prstGeom prst="roundRect">
            <a:avLst/>
          </a:prstGeom>
          <a:solidFill>
            <a:srgbClr val="F5F8FA"/>
          </a:solidFill>
          <a:ln>
            <a:solidFill>
              <a:srgbClr val="F5F8F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7979734" y="1716095"/>
            <a:ext cx="82296" cy="1584000"/>
          </a:xfrm>
          <a:prstGeom prst="rect">
            <a:avLst/>
          </a:prstGeom>
          <a:solidFill>
            <a:srgbClr val="E0AA48"/>
          </a:solidFill>
          <a:ln>
            <a:solidFill>
              <a:srgbClr val="E0AA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8180902" y="1774359"/>
            <a:ext cx="3154680" cy="40011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000" b="1" i="0" dirty="0">
                <a:solidFill>
                  <a:schemeClr val="tx2"/>
                </a:solidFill>
                <a:latin typeface="Aptos"/>
              </a:rPr>
              <a:t>FECHA DE COBRO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180902" y="2181370"/>
            <a:ext cx="3136392" cy="1000274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b="1" i="0" dirty="0">
                <a:solidFill>
                  <a:srgbClr val="00B050"/>
                </a:solidFill>
                <a:latin typeface="Aptos"/>
              </a:rPr>
              <a:t>¿</a:t>
            </a:r>
            <a:r>
              <a:rPr b="1" i="0" dirty="0" err="1">
                <a:solidFill>
                  <a:srgbClr val="00B050"/>
                </a:solidFill>
                <a:latin typeface="Aptos"/>
              </a:rPr>
              <a:t>Cuándo</a:t>
            </a:r>
            <a:r>
              <a:rPr b="1" i="0" dirty="0">
                <a:solidFill>
                  <a:srgbClr val="00B050"/>
                </a:solidFill>
                <a:latin typeface="Aptos"/>
              </a:rPr>
              <a:t> </a:t>
            </a:r>
            <a:r>
              <a:rPr b="1" i="0" dirty="0" err="1">
                <a:solidFill>
                  <a:srgbClr val="00B050"/>
                </a:solidFill>
                <a:latin typeface="Aptos"/>
              </a:rPr>
              <a:t>recibo</a:t>
            </a:r>
            <a:r>
              <a:rPr b="1" i="0" dirty="0">
                <a:solidFill>
                  <a:srgbClr val="00B050"/>
                </a:solidFill>
                <a:latin typeface="Aptos"/>
              </a:rPr>
              <a:t> el dinero?</a:t>
            </a:r>
          </a:p>
          <a:p>
            <a:pPr algn="l">
              <a:spcAft>
                <a:spcPts val="600"/>
              </a:spcAft>
            </a:pPr>
            <a:r>
              <a:rPr b="0" i="0" dirty="0">
                <a:solidFill>
                  <a:srgbClr val="26313C"/>
                </a:solidFill>
                <a:latin typeface="Aptos"/>
              </a:rPr>
              <a:t>Hoy, </a:t>
            </a:r>
            <a:r>
              <a:rPr b="0" i="0" dirty="0" err="1">
                <a:solidFill>
                  <a:srgbClr val="26313C"/>
                </a:solidFill>
                <a:latin typeface="Aptos"/>
              </a:rPr>
              <a:t>en</a:t>
            </a:r>
            <a:r>
              <a:rPr b="0" i="0" dirty="0">
                <a:solidFill>
                  <a:srgbClr val="26313C"/>
                </a:solidFill>
                <a:latin typeface="Aptos"/>
              </a:rPr>
              <a:t> 15 días, </a:t>
            </a:r>
            <a:r>
              <a:rPr b="0" i="0" dirty="0" err="1">
                <a:solidFill>
                  <a:srgbClr val="26313C"/>
                </a:solidFill>
                <a:latin typeface="Aptos"/>
              </a:rPr>
              <a:t>en</a:t>
            </a:r>
            <a:r>
              <a:rPr b="0" i="0" dirty="0">
                <a:solidFill>
                  <a:srgbClr val="26313C"/>
                </a:solidFill>
                <a:latin typeface="Aptos"/>
              </a:rPr>
              <a:t> 30 días o </a:t>
            </a:r>
            <a:r>
              <a:rPr b="0" i="0" dirty="0" err="1">
                <a:solidFill>
                  <a:srgbClr val="26313C"/>
                </a:solidFill>
                <a:latin typeface="Aptos"/>
              </a:rPr>
              <a:t>en</a:t>
            </a:r>
            <a:r>
              <a:rPr b="0" i="0" dirty="0">
                <a:solidFill>
                  <a:srgbClr val="26313C"/>
                </a:solidFill>
                <a:latin typeface="Aptos"/>
              </a:rPr>
              <a:t> </a:t>
            </a:r>
            <a:r>
              <a:rPr b="0" i="0" dirty="0" err="1">
                <a:solidFill>
                  <a:srgbClr val="26313C"/>
                </a:solidFill>
                <a:latin typeface="Aptos"/>
              </a:rPr>
              <a:t>una</a:t>
            </a:r>
            <a:r>
              <a:rPr b="0" i="0" dirty="0">
                <a:solidFill>
                  <a:srgbClr val="26313C"/>
                </a:solidFill>
                <a:latin typeface="Aptos"/>
              </a:rPr>
              <a:t> </a:t>
            </a:r>
            <a:r>
              <a:rPr b="0" i="0" dirty="0" err="1">
                <a:solidFill>
                  <a:srgbClr val="26313C"/>
                </a:solidFill>
                <a:latin typeface="Aptos"/>
              </a:rPr>
              <a:t>fecha</a:t>
            </a:r>
            <a:r>
              <a:rPr b="0" i="0" dirty="0">
                <a:solidFill>
                  <a:srgbClr val="26313C"/>
                </a:solidFill>
                <a:latin typeface="Aptos"/>
              </a:rPr>
              <a:t> </a:t>
            </a:r>
            <a:r>
              <a:rPr b="0" i="0" dirty="0" err="1">
                <a:solidFill>
                  <a:srgbClr val="26313C"/>
                </a:solidFill>
                <a:latin typeface="Aptos"/>
              </a:rPr>
              <a:t>acordada</a:t>
            </a:r>
            <a:endParaRPr b="0" i="0" dirty="0">
              <a:solidFill>
                <a:srgbClr val="26313C"/>
              </a:solidFill>
              <a:latin typeface="Aptos"/>
            </a:endParaRPr>
          </a:p>
        </p:txBody>
      </p:sp>
      <p:sp>
        <p:nvSpPr>
          <p:cNvPr id="21" name="Rounded Rectangle 20"/>
          <p:cNvSpPr/>
          <p:nvPr/>
        </p:nvSpPr>
        <p:spPr>
          <a:xfrm>
            <a:off x="575213" y="3728829"/>
            <a:ext cx="7415601" cy="1108971"/>
          </a:xfrm>
          <a:prstGeom prst="roundRect">
            <a:avLst/>
          </a:prstGeom>
          <a:solidFill>
            <a:srgbClr val="E2F3EB"/>
          </a:solidFill>
          <a:ln>
            <a:solidFill>
              <a:srgbClr val="E2F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803813" y="3902566"/>
            <a:ext cx="2377440" cy="830997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400" b="1" i="0" dirty="0">
                <a:solidFill>
                  <a:srgbClr val="1B825E"/>
                </a:solidFill>
                <a:latin typeface="Aptos"/>
              </a:rPr>
              <a:t>ESTRUCTURA DE COSTOS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226973" y="3884278"/>
            <a:ext cx="4864395" cy="707886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600"/>
              </a:spcAft>
            </a:pPr>
            <a:r>
              <a:rPr lang="es-CL" sz="2000" b="1" dirty="0"/>
              <a:t>Identifica todos los gastos necesarios para operar un modelo de negocio</a:t>
            </a:r>
            <a:endParaRPr sz="2000" b="1" i="0" dirty="0">
              <a:solidFill>
                <a:srgbClr val="162B4A"/>
              </a:solidFill>
              <a:latin typeface="Aptos"/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791B166D-A491-177C-AF21-0B98591B96C7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626003" y="3809073"/>
            <a:ext cx="2483957" cy="2483957"/>
          </a:xfrm>
          <a:prstGeom prst="rect">
            <a:avLst/>
          </a:prstGeom>
        </p:spPr>
      </p:pic>
      <p:sp>
        <p:nvSpPr>
          <p:cNvPr id="24" name="Rounded Rectangle 20">
            <a:extLst>
              <a:ext uri="{FF2B5EF4-FFF2-40B4-BE49-F238E27FC236}">
                <a16:creationId xmlns:a16="http://schemas.microsoft.com/office/drawing/2014/main" id="{6371B2B9-0E8E-9C7B-B543-B6E24E7F184F}"/>
              </a:ext>
            </a:extLst>
          </p:cNvPr>
          <p:cNvSpPr/>
          <p:nvPr/>
        </p:nvSpPr>
        <p:spPr>
          <a:xfrm>
            <a:off x="568629" y="993800"/>
            <a:ext cx="7642470" cy="576632"/>
          </a:xfrm>
          <a:prstGeom prst="roundRect">
            <a:avLst/>
          </a:prstGeom>
          <a:solidFill>
            <a:srgbClr val="E2F3EB"/>
          </a:solidFill>
          <a:ln>
            <a:solidFill>
              <a:srgbClr val="E2F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1">
            <a:extLst>
              <a:ext uri="{FF2B5EF4-FFF2-40B4-BE49-F238E27FC236}">
                <a16:creationId xmlns:a16="http://schemas.microsoft.com/office/drawing/2014/main" id="{E975B9E9-DFB2-4FBC-9245-9740DC795D97}"/>
              </a:ext>
            </a:extLst>
          </p:cNvPr>
          <p:cNvSpPr txBox="1"/>
          <p:nvPr/>
        </p:nvSpPr>
        <p:spPr>
          <a:xfrm>
            <a:off x="886968" y="1101219"/>
            <a:ext cx="2377440" cy="461665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lang="es-MX" sz="2400" b="1" i="0" dirty="0">
                <a:solidFill>
                  <a:srgbClr val="1B825E"/>
                </a:solidFill>
                <a:latin typeface="Aptos"/>
              </a:rPr>
              <a:t>FLUJO DE CAJA</a:t>
            </a:r>
            <a:endParaRPr sz="2400" b="1" i="0" dirty="0">
              <a:solidFill>
                <a:srgbClr val="1B825E"/>
              </a:solidFill>
              <a:latin typeface="Aptos"/>
            </a:endParaRPr>
          </a:p>
        </p:txBody>
      </p:sp>
      <p:sp>
        <p:nvSpPr>
          <p:cNvPr id="28" name="TextBox 22">
            <a:extLst>
              <a:ext uri="{FF2B5EF4-FFF2-40B4-BE49-F238E27FC236}">
                <a16:creationId xmlns:a16="http://schemas.microsoft.com/office/drawing/2014/main" id="{3B209924-09A0-523B-04F1-15387748ECBD}"/>
              </a:ext>
            </a:extLst>
          </p:cNvPr>
          <p:cNvSpPr txBox="1"/>
          <p:nvPr/>
        </p:nvSpPr>
        <p:spPr>
          <a:xfrm>
            <a:off x="3373953" y="1135312"/>
            <a:ext cx="4818888" cy="40011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600"/>
              </a:spcAft>
            </a:pPr>
            <a:r>
              <a:rPr lang="es-MX" sz="2000" b="1" dirty="0">
                <a:solidFill>
                  <a:srgbClr val="162B4A"/>
                </a:solidFill>
                <a:latin typeface="Aptos"/>
              </a:rPr>
              <a:t>Define las fechas y montos</a:t>
            </a:r>
            <a:endParaRPr sz="2000" b="1" i="0" dirty="0">
              <a:solidFill>
                <a:srgbClr val="162B4A"/>
              </a:solidFill>
              <a:latin typeface="Aptos"/>
            </a:endParaRPr>
          </a:p>
        </p:txBody>
      </p:sp>
      <p:sp>
        <p:nvSpPr>
          <p:cNvPr id="30" name="Rounded Rectangle 8">
            <a:extLst>
              <a:ext uri="{FF2B5EF4-FFF2-40B4-BE49-F238E27FC236}">
                <a16:creationId xmlns:a16="http://schemas.microsoft.com/office/drawing/2014/main" id="{25871B57-0D81-1C50-9871-38AEA09B3860}"/>
              </a:ext>
            </a:extLst>
          </p:cNvPr>
          <p:cNvSpPr/>
          <p:nvPr/>
        </p:nvSpPr>
        <p:spPr>
          <a:xfrm>
            <a:off x="561743" y="4941312"/>
            <a:ext cx="3520440" cy="1578375"/>
          </a:xfrm>
          <a:prstGeom prst="roundRect">
            <a:avLst/>
          </a:prstGeom>
          <a:solidFill>
            <a:srgbClr val="F5F8FA"/>
          </a:solidFill>
          <a:ln>
            <a:solidFill>
              <a:srgbClr val="F5F8F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Rectangle 9">
            <a:extLst>
              <a:ext uri="{FF2B5EF4-FFF2-40B4-BE49-F238E27FC236}">
                <a16:creationId xmlns:a16="http://schemas.microsoft.com/office/drawing/2014/main" id="{AE03B419-89F7-9A19-1C79-637EA4B554A3}"/>
              </a:ext>
            </a:extLst>
          </p:cNvPr>
          <p:cNvSpPr/>
          <p:nvPr/>
        </p:nvSpPr>
        <p:spPr>
          <a:xfrm>
            <a:off x="561743" y="4941312"/>
            <a:ext cx="82296" cy="1584000"/>
          </a:xfrm>
          <a:prstGeom prst="rect">
            <a:avLst/>
          </a:prstGeom>
          <a:solidFill>
            <a:srgbClr val="1B825E"/>
          </a:solidFill>
          <a:ln>
            <a:solidFill>
              <a:srgbClr val="1B825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TextBox 10">
            <a:extLst>
              <a:ext uri="{FF2B5EF4-FFF2-40B4-BE49-F238E27FC236}">
                <a16:creationId xmlns:a16="http://schemas.microsoft.com/office/drawing/2014/main" id="{01E9F101-6A3A-0268-DBEA-DA5F6D0B22C6}"/>
              </a:ext>
            </a:extLst>
          </p:cNvPr>
          <p:cNvSpPr txBox="1"/>
          <p:nvPr/>
        </p:nvSpPr>
        <p:spPr>
          <a:xfrm>
            <a:off x="762911" y="4999576"/>
            <a:ext cx="3154680" cy="40011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lang="es-MX" sz="2000" b="1" dirty="0">
                <a:solidFill>
                  <a:schemeClr val="tx2"/>
                </a:solidFill>
                <a:latin typeface="Aptos"/>
              </a:rPr>
              <a:t>COSTOS FIJOS</a:t>
            </a:r>
            <a:endParaRPr sz="2000" b="1" i="0" dirty="0">
              <a:solidFill>
                <a:schemeClr val="tx2"/>
              </a:solidFill>
              <a:latin typeface="Aptos"/>
            </a:endParaRPr>
          </a:p>
        </p:txBody>
      </p:sp>
      <p:sp>
        <p:nvSpPr>
          <p:cNvPr id="36" name="TextBox 11">
            <a:extLst>
              <a:ext uri="{FF2B5EF4-FFF2-40B4-BE49-F238E27FC236}">
                <a16:creationId xmlns:a16="http://schemas.microsoft.com/office/drawing/2014/main" id="{BD0BAD36-05B8-FAEF-F959-A89122B04748}"/>
              </a:ext>
            </a:extLst>
          </p:cNvPr>
          <p:cNvSpPr txBox="1"/>
          <p:nvPr/>
        </p:nvSpPr>
        <p:spPr>
          <a:xfrm>
            <a:off x="762911" y="5406587"/>
            <a:ext cx="3136392" cy="646331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lang="es-MX" b="0" i="0" dirty="0">
                <a:solidFill>
                  <a:srgbClr val="26313C"/>
                </a:solidFill>
                <a:latin typeface="Aptos"/>
              </a:rPr>
              <a:t>Son los que pagas vendas o no vendas</a:t>
            </a:r>
            <a:endParaRPr b="0" i="0" dirty="0">
              <a:solidFill>
                <a:srgbClr val="26313C"/>
              </a:solidFill>
              <a:latin typeface="Aptos"/>
            </a:endParaRPr>
          </a:p>
        </p:txBody>
      </p:sp>
      <p:sp>
        <p:nvSpPr>
          <p:cNvPr id="38" name="Rounded Rectangle 12">
            <a:extLst>
              <a:ext uri="{FF2B5EF4-FFF2-40B4-BE49-F238E27FC236}">
                <a16:creationId xmlns:a16="http://schemas.microsoft.com/office/drawing/2014/main" id="{B6E35EE7-F2EB-4F25-F739-706E4B1E0725}"/>
              </a:ext>
            </a:extLst>
          </p:cNvPr>
          <p:cNvSpPr/>
          <p:nvPr/>
        </p:nvSpPr>
        <p:spPr>
          <a:xfrm>
            <a:off x="4219343" y="4941312"/>
            <a:ext cx="3520440" cy="1578375"/>
          </a:xfrm>
          <a:prstGeom prst="roundRect">
            <a:avLst/>
          </a:prstGeom>
          <a:solidFill>
            <a:srgbClr val="F5F8FA"/>
          </a:solidFill>
          <a:ln>
            <a:solidFill>
              <a:srgbClr val="F5F8F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0" name="Rectangle 13">
            <a:extLst>
              <a:ext uri="{FF2B5EF4-FFF2-40B4-BE49-F238E27FC236}">
                <a16:creationId xmlns:a16="http://schemas.microsoft.com/office/drawing/2014/main" id="{81DCC722-7C3D-2F10-A7C6-CCE53CF6092D}"/>
              </a:ext>
            </a:extLst>
          </p:cNvPr>
          <p:cNvSpPr/>
          <p:nvPr/>
        </p:nvSpPr>
        <p:spPr>
          <a:xfrm>
            <a:off x="4219343" y="4941312"/>
            <a:ext cx="82296" cy="1584000"/>
          </a:xfrm>
          <a:prstGeom prst="rect">
            <a:avLst/>
          </a:prstGeom>
          <a:solidFill>
            <a:srgbClr val="1F3A5B"/>
          </a:solidFill>
          <a:ln>
            <a:solidFill>
              <a:srgbClr val="1F3A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2" name="TextBox 14">
            <a:extLst>
              <a:ext uri="{FF2B5EF4-FFF2-40B4-BE49-F238E27FC236}">
                <a16:creationId xmlns:a16="http://schemas.microsoft.com/office/drawing/2014/main" id="{18A5E3E5-CFB6-246D-8F67-2802076E957A}"/>
              </a:ext>
            </a:extLst>
          </p:cNvPr>
          <p:cNvSpPr txBox="1"/>
          <p:nvPr/>
        </p:nvSpPr>
        <p:spPr>
          <a:xfrm>
            <a:off x="4420511" y="4999576"/>
            <a:ext cx="3154680" cy="40011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lang="es-MX" sz="2000" b="1" i="0" dirty="0">
                <a:solidFill>
                  <a:schemeClr val="tx2"/>
                </a:solidFill>
                <a:latin typeface="Aptos"/>
              </a:rPr>
              <a:t>COSTOS VARIABLES</a:t>
            </a:r>
            <a:endParaRPr sz="2000" b="1" i="0" dirty="0">
              <a:solidFill>
                <a:schemeClr val="tx2"/>
              </a:solidFill>
              <a:latin typeface="Aptos"/>
            </a:endParaRPr>
          </a:p>
        </p:txBody>
      </p:sp>
      <p:sp>
        <p:nvSpPr>
          <p:cNvPr id="44" name="TextBox 15">
            <a:extLst>
              <a:ext uri="{FF2B5EF4-FFF2-40B4-BE49-F238E27FC236}">
                <a16:creationId xmlns:a16="http://schemas.microsoft.com/office/drawing/2014/main" id="{3DA1A49E-88E6-6537-142D-1270462A8B43}"/>
              </a:ext>
            </a:extLst>
          </p:cNvPr>
          <p:cNvSpPr txBox="1"/>
          <p:nvPr/>
        </p:nvSpPr>
        <p:spPr>
          <a:xfrm>
            <a:off x="4420511" y="5406587"/>
            <a:ext cx="3136392" cy="92333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lang="es-MX" b="0" i="0" dirty="0">
                <a:solidFill>
                  <a:srgbClr val="26313C"/>
                </a:solidFill>
                <a:latin typeface="Aptos"/>
              </a:rPr>
              <a:t>Es lo que me cuesta fabricar o entregar un producto o servicio</a:t>
            </a:r>
            <a:endParaRPr b="0" i="0" dirty="0">
              <a:solidFill>
                <a:srgbClr val="26313C"/>
              </a:solidFill>
              <a:latin typeface="Aptos"/>
            </a:endParaRPr>
          </a:p>
        </p:txBody>
      </p:sp>
    </p:spTree>
    <p:extLst>
      <p:ext uri="{BB962C8B-B14F-4D97-AF65-F5344CB8AC3E}">
        <p14:creationId xmlns:p14="http://schemas.microsoft.com/office/powerpoint/2010/main" val="88619409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5" grpId="0"/>
      <p:bldP spid="16" grpId="0"/>
      <p:bldP spid="19" grpId="0"/>
      <p:bldP spid="20" grpId="0"/>
      <p:bldP spid="21" grpId="0" animBg="1"/>
      <p:bldP spid="22" grpId="0"/>
      <p:bldP spid="23" grpId="0"/>
      <p:bldP spid="34" grpId="0"/>
      <p:bldP spid="36" grpId="0"/>
      <p:bldP spid="42" grpId="0"/>
      <p:bldP spid="4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62B4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1B825E"/>
          </a:solidFill>
          <a:ln>
            <a:solidFill>
              <a:srgbClr val="1B825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8869680" y="-731520"/>
            <a:ext cx="4206240" cy="4206240"/>
          </a:xfrm>
          <a:prstGeom prst="ellipse">
            <a:avLst/>
          </a:prstGeom>
          <a:solidFill>
            <a:srgbClr val="1F3A5B"/>
          </a:solidFill>
          <a:ln>
            <a:solidFill>
              <a:srgbClr val="1F3A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9784080" y="4297680"/>
            <a:ext cx="2926080" cy="2926080"/>
          </a:xfrm>
          <a:prstGeom prst="ellipse">
            <a:avLst/>
          </a:prstGeom>
          <a:solidFill>
            <a:srgbClr val="1B825E"/>
          </a:solidFill>
          <a:ln>
            <a:solidFill>
              <a:srgbClr val="1B825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7" name="Imagen 16">
            <a:extLst>
              <a:ext uri="{FF2B5EF4-FFF2-40B4-BE49-F238E27FC236}">
                <a16:creationId xmlns:a16="http://schemas.microsoft.com/office/drawing/2014/main" id="{53743667-9263-5CC7-7B30-19B19EE8CA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1489" y="31899"/>
            <a:ext cx="13840499" cy="696432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22960" y="5240575"/>
            <a:ext cx="6858000" cy="738664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lang="es-MX" sz="2100" b="0" i="0" dirty="0">
                <a:solidFill>
                  <a:srgbClr val="E1EBF2"/>
                </a:solidFill>
                <a:latin typeface="Aptos"/>
              </a:rPr>
              <a:t>APRENDE A ANTICIPAR, CUÁNTO DINERO ENTRA, CUÁNTO SALE Y CUANDO LO NECESITAS</a:t>
            </a:r>
            <a:endParaRPr sz="2100" b="0" i="0" dirty="0">
              <a:solidFill>
                <a:srgbClr val="E1EBF2"/>
              </a:solidFill>
              <a:latin typeface="Aptos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1B825E"/>
          </a:solidFill>
          <a:ln>
            <a:solidFill>
              <a:srgbClr val="1B825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581911"/>
            <a:ext cx="7589520" cy="769441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lang="es-MX" sz="4400" b="1" i="0" dirty="0">
                <a:solidFill>
                  <a:schemeClr val="accent6">
                    <a:lumMod val="50000"/>
                  </a:schemeClr>
                </a:solidFill>
                <a:latin typeface="Aptos"/>
              </a:rPr>
              <a:t>QUE APRENDERAS</a:t>
            </a:r>
            <a:endParaRPr sz="4400" b="1" i="0" dirty="0">
              <a:solidFill>
                <a:schemeClr val="accent6">
                  <a:lumMod val="50000"/>
                </a:schemeClr>
              </a:solidFill>
              <a:latin typeface="Aptos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02920" y="6510528"/>
            <a:ext cx="11183112" cy="10972"/>
          </a:xfrm>
          <a:prstGeom prst="rect">
            <a:avLst/>
          </a:prstGeom>
          <a:solidFill>
            <a:srgbClr val="DEE5EA"/>
          </a:solidFill>
          <a:ln>
            <a:solidFill>
              <a:srgbClr val="DEE5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1" name="Imagen 20" descr="Cómo mejorar el flujo de caja? | Sistemas de Datos">
            <a:extLst>
              <a:ext uri="{FF2B5EF4-FFF2-40B4-BE49-F238E27FC236}">
                <a16:creationId xmlns:a16="http://schemas.microsoft.com/office/drawing/2014/main" id="{B09CA27D-E5F8-C095-1187-C1F6FC677F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674" y="3136519"/>
            <a:ext cx="10927079" cy="285714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9" name="Rounded Rectangle 8"/>
          <p:cNvSpPr/>
          <p:nvPr/>
        </p:nvSpPr>
        <p:spPr>
          <a:xfrm>
            <a:off x="640080" y="1332254"/>
            <a:ext cx="3520440" cy="2011680"/>
          </a:xfrm>
          <a:prstGeom prst="roundRect">
            <a:avLst/>
          </a:prstGeom>
          <a:solidFill>
            <a:srgbClr val="F5F8FA"/>
          </a:solidFill>
          <a:ln>
            <a:solidFill>
              <a:srgbClr val="F5F8F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640080" y="1332254"/>
            <a:ext cx="82296" cy="2011680"/>
          </a:xfrm>
          <a:prstGeom prst="rect">
            <a:avLst/>
          </a:prstGeom>
          <a:solidFill>
            <a:srgbClr val="1B825E"/>
          </a:solidFill>
          <a:ln>
            <a:solidFill>
              <a:srgbClr val="1B825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841247" y="1496847"/>
            <a:ext cx="3154680" cy="646331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3600" b="1" i="0" dirty="0">
                <a:solidFill>
                  <a:srgbClr val="162B4A"/>
                </a:solidFill>
                <a:latin typeface="Aptos"/>
              </a:rPr>
              <a:t>1. </a:t>
            </a:r>
            <a:r>
              <a:rPr sz="3600" b="1" i="0" dirty="0" err="1">
                <a:solidFill>
                  <a:srgbClr val="162B4A"/>
                </a:solidFill>
                <a:latin typeface="Aptos"/>
              </a:rPr>
              <a:t>Distinguir</a:t>
            </a:r>
            <a:endParaRPr sz="3600" b="1" i="0" dirty="0">
              <a:solidFill>
                <a:srgbClr val="162B4A"/>
              </a:solidFill>
              <a:latin typeface="Aptos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41247" y="2095252"/>
            <a:ext cx="3136392" cy="1015663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000" b="0" i="0" dirty="0" err="1">
                <a:solidFill>
                  <a:srgbClr val="26313C"/>
                </a:solidFill>
                <a:latin typeface="Aptos"/>
              </a:rPr>
              <a:t>Entender</a:t>
            </a:r>
            <a:r>
              <a:rPr sz="2000" b="0" i="0" dirty="0">
                <a:solidFill>
                  <a:srgbClr val="26313C"/>
                </a:solidFill>
                <a:latin typeface="Aptos"/>
              </a:rPr>
              <a:t> </a:t>
            </a:r>
            <a:r>
              <a:rPr sz="2000" b="0" i="0" dirty="0" err="1">
                <a:solidFill>
                  <a:srgbClr val="26313C"/>
                </a:solidFill>
                <a:latin typeface="Aptos"/>
              </a:rPr>
              <a:t>por</a:t>
            </a:r>
            <a:r>
              <a:rPr sz="2000" b="0" i="0" dirty="0">
                <a:solidFill>
                  <a:srgbClr val="26313C"/>
                </a:solidFill>
                <a:latin typeface="Aptos"/>
              </a:rPr>
              <a:t> </a:t>
            </a:r>
            <a:r>
              <a:rPr sz="2000" b="0" i="0" dirty="0" err="1">
                <a:solidFill>
                  <a:srgbClr val="26313C"/>
                </a:solidFill>
                <a:latin typeface="Aptos"/>
              </a:rPr>
              <a:t>qué</a:t>
            </a:r>
            <a:r>
              <a:rPr sz="2000" b="0" i="0" dirty="0">
                <a:solidFill>
                  <a:srgbClr val="26313C"/>
                </a:solidFill>
                <a:latin typeface="Aptos"/>
              </a:rPr>
              <a:t> vender y </a:t>
            </a:r>
            <a:r>
              <a:rPr sz="2000" b="0" i="0" dirty="0" err="1">
                <a:solidFill>
                  <a:srgbClr val="26313C"/>
                </a:solidFill>
                <a:latin typeface="Aptos"/>
              </a:rPr>
              <a:t>ganar</a:t>
            </a:r>
            <a:r>
              <a:rPr sz="2000" b="0" i="0" dirty="0">
                <a:solidFill>
                  <a:srgbClr val="26313C"/>
                </a:solidFill>
                <a:latin typeface="Aptos"/>
              </a:rPr>
              <a:t> no </a:t>
            </a:r>
            <a:r>
              <a:rPr sz="2000" b="0" i="0" dirty="0" err="1">
                <a:solidFill>
                  <a:srgbClr val="26313C"/>
                </a:solidFill>
                <a:latin typeface="Aptos"/>
              </a:rPr>
              <a:t>significa</a:t>
            </a:r>
            <a:r>
              <a:rPr sz="2000" b="0" i="0" dirty="0">
                <a:solidFill>
                  <a:srgbClr val="26313C"/>
                </a:solidFill>
                <a:latin typeface="Aptos"/>
              </a:rPr>
              <a:t> </a:t>
            </a:r>
            <a:r>
              <a:rPr sz="2000" b="0" i="0" dirty="0" err="1">
                <a:solidFill>
                  <a:srgbClr val="26313C"/>
                </a:solidFill>
                <a:latin typeface="Aptos"/>
              </a:rPr>
              <a:t>tener</a:t>
            </a:r>
            <a:r>
              <a:rPr sz="2000" b="0" i="0" dirty="0">
                <a:solidFill>
                  <a:srgbClr val="26313C"/>
                </a:solidFill>
                <a:latin typeface="Aptos"/>
              </a:rPr>
              <a:t> </a:t>
            </a:r>
            <a:r>
              <a:rPr sz="2000" b="0" i="0" dirty="0" err="1">
                <a:solidFill>
                  <a:srgbClr val="26313C"/>
                </a:solidFill>
                <a:latin typeface="Aptos"/>
              </a:rPr>
              <a:t>efectivo</a:t>
            </a:r>
            <a:r>
              <a:rPr sz="2000" b="0" i="0" dirty="0">
                <a:solidFill>
                  <a:srgbClr val="26313C"/>
                </a:solidFill>
                <a:latin typeface="Aptos"/>
              </a:rPr>
              <a:t> disponible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343400" y="1332254"/>
            <a:ext cx="3520440" cy="2011680"/>
          </a:xfrm>
          <a:prstGeom prst="roundRect">
            <a:avLst/>
          </a:prstGeom>
          <a:solidFill>
            <a:srgbClr val="F5F8FA"/>
          </a:solidFill>
          <a:ln>
            <a:solidFill>
              <a:srgbClr val="F5F8F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4343400" y="1332254"/>
            <a:ext cx="82296" cy="2011680"/>
          </a:xfrm>
          <a:prstGeom prst="rect">
            <a:avLst/>
          </a:prstGeom>
          <a:solidFill>
            <a:srgbClr val="1F3A5B"/>
          </a:solidFill>
          <a:ln>
            <a:solidFill>
              <a:srgbClr val="1F3A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4544568" y="1496847"/>
            <a:ext cx="3154680" cy="646331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3600" b="1" i="0">
                <a:solidFill>
                  <a:srgbClr val="162B4A"/>
                </a:solidFill>
                <a:latin typeface="Aptos"/>
              </a:rPr>
              <a:t>2. Ordenar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44568" y="2095252"/>
            <a:ext cx="3136392" cy="1015663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000" b="0" i="0" dirty="0" err="1">
                <a:solidFill>
                  <a:srgbClr val="26313C"/>
                </a:solidFill>
                <a:latin typeface="Aptos"/>
              </a:rPr>
              <a:t>Identificar</a:t>
            </a:r>
            <a:r>
              <a:rPr sz="2000" b="0" i="0" dirty="0">
                <a:solidFill>
                  <a:srgbClr val="26313C"/>
                </a:solidFill>
                <a:latin typeface="Aptos"/>
              </a:rPr>
              <a:t> entradas, </a:t>
            </a:r>
            <a:r>
              <a:rPr sz="2000" b="0" i="0" dirty="0" err="1">
                <a:solidFill>
                  <a:srgbClr val="26313C"/>
                </a:solidFill>
                <a:latin typeface="Aptos"/>
              </a:rPr>
              <a:t>salidas</a:t>
            </a:r>
            <a:r>
              <a:rPr sz="2000" b="0" i="0" dirty="0">
                <a:solidFill>
                  <a:srgbClr val="26313C"/>
                </a:solidFill>
                <a:latin typeface="Aptos"/>
              </a:rPr>
              <a:t>, </a:t>
            </a:r>
            <a:r>
              <a:rPr sz="2000" b="0" i="0" dirty="0" err="1">
                <a:solidFill>
                  <a:srgbClr val="26313C"/>
                </a:solidFill>
                <a:latin typeface="Aptos"/>
              </a:rPr>
              <a:t>saldo</a:t>
            </a:r>
            <a:r>
              <a:rPr sz="2000" b="0" i="0" dirty="0">
                <a:solidFill>
                  <a:srgbClr val="26313C"/>
                </a:solidFill>
                <a:latin typeface="Aptos"/>
              </a:rPr>
              <a:t> </a:t>
            </a:r>
            <a:r>
              <a:rPr sz="2000" b="0" i="0" dirty="0" err="1">
                <a:solidFill>
                  <a:srgbClr val="26313C"/>
                </a:solidFill>
                <a:latin typeface="Aptos"/>
              </a:rPr>
              <a:t>inicial</a:t>
            </a:r>
            <a:r>
              <a:rPr sz="2000" b="0" i="0" dirty="0">
                <a:solidFill>
                  <a:srgbClr val="26313C"/>
                </a:solidFill>
                <a:latin typeface="Aptos"/>
              </a:rPr>
              <a:t> y </a:t>
            </a:r>
            <a:r>
              <a:rPr sz="2000" b="0" i="0" dirty="0" err="1">
                <a:solidFill>
                  <a:srgbClr val="26313C"/>
                </a:solidFill>
                <a:latin typeface="Aptos"/>
              </a:rPr>
              <a:t>saldo</a:t>
            </a:r>
            <a:r>
              <a:rPr sz="2000" b="0" i="0" dirty="0">
                <a:solidFill>
                  <a:srgbClr val="26313C"/>
                </a:solidFill>
                <a:latin typeface="Aptos"/>
              </a:rPr>
              <a:t> final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046720" y="1332254"/>
            <a:ext cx="3520440" cy="2011680"/>
          </a:xfrm>
          <a:prstGeom prst="roundRect">
            <a:avLst/>
          </a:prstGeom>
          <a:solidFill>
            <a:srgbClr val="F5F8FA"/>
          </a:solidFill>
          <a:ln>
            <a:solidFill>
              <a:srgbClr val="F5F8F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8046720" y="1332254"/>
            <a:ext cx="82296" cy="2011680"/>
          </a:xfrm>
          <a:prstGeom prst="rect">
            <a:avLst/>
          </a:prstGeom>
          <a:solidFill>
            <a:srgbClr val="E0AA48"/>
          </a:solidFill>
          <a:ln>
            <a:solidFill>
              <a:srgbClr val="E0AA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8247888" y="1496847"/>
            <a:ext cx="3154680" cy="646331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3600" b="1" i="0">
                <a:solidFill>
                  <a:srgbClr val="162B4A"/>
                </a:solidFill>
                <a:latin typeface="Aptos"/>
              </a:rPr>
              <a:t>3. Anticipar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247888" y="2095252"/>
            <a:ext cx="3136392" cy="1015663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000" b="0" i="0" dirty="0" err="1">
                <a:solidFill>
                  <a:srgbClr val="26313C"/>
                </a:solidFill>
                <a:latin typeface="Aptos"/>
              </a:rPr>
              <a:t>Proyectar</a:t>
            </a:r>
            <a:r>
              <a:rPr sz="2000" b="0" i="0" dirty="0">
                <a:solidFill>
                  <a:srgbClr val="26313C"/>
                </a:solidFill>
                <a:latin typeface="Aptos"/>
              </a:rPr>
              <a:t> </a:t>
            </a:r>
            <a:r>
              <a:rPr sz="2000" b="0" i="0" dirty="0" err="1">
                <a:solidFill>
                  <a:srgbClr val="26313C"/>
                </a:solidFill>
                <a:latin typeface="Aptos"/>
              </a:rPr>
              <a:t>tres</a:t>
            </a:r>
            <a:r>
              <a:rPr sz="2000" b="0" i="0" dirty="0">
                <a:solidFill>
                  <a:srgbClr val="26313C"/>
                </a:solidFill>
                <a:latin typeface="Aptos"/>
              </a:rPr>
              <a:t> meses y </a:t>
            </a:r>
            <a:r>
              <a:rPr sz="2000" b="0" i="0" dirty="0" err="1">
                <a:solidFill>
                  <a:srgbClr val="26313C"/>
                </a:solidFill>
                <a:latin typeface="Aptos"/>
              </a:rPr>
              <a:t>detectar</a:t>
            </a:r>
            <a:r>
              <a:rPr sz="2000" b="0" i="0" dirty="0">
                <a:solidFill>
                  <a:srgbClr val="26313C"/>
                </a:solidFill>
                <a:latin typeface="Aptos"/>
              </a:rPr>
              <a:t> </a:t>
            </a:r>
            <a:r>
              <a:rPr sz="2000" b="0" i="0" dirty="0" err="1">
                <a:solidFill>
                  <a:srgbClr val="26313C"/>
                </a:solidFill>
                <a:latin typeface="Aptos"/>
              </a:rPr>
              <a:t>posibles</a:t>
            </a:r>
            <a:r>
              <a:rPr sz="2000" b="0" i="0" dirty="0">
                <a:solidFill>
                  <a:srgbClr val="26313C"/>
                </a:solidFill>
                <a:latin typeface="Aptos"/>
              </a:rPr>
              <a:t> </a:t>
            </a:r>
            <a:r>
              <a:rPr sz="2000" b="0" i="0" dirty="0" err="1">
                <a:solidFill>
                  <a:srgbClr val="26313C"/>
                </a:solidFill>
                <a:latin typeface="Aptos"/>
              </a:rPr>
              <a:t>faltantes</a:t>
            </a:r>
            <a:r>
              <a:rPr sz="2000" b="0" i="0" dirty="0">
                <a:solidFill>
                  <a:srgbClr val="26313C"/>
                </a:solidFill>
                <a:latin typeface="Aptos"/>
              </a:rPr>
              <a:t> de </a:t>
            </a:r>
            <a:r>
              <a:rPr sz="2000" b="0" i="0" dirty="0" err="1">
                <a:solidFill>
                  <a:srgbClr val="26313C"/>
                </a:solidFill>
                <a:latin typeface="Aptos"/>
              </a:rPr>
              <a:t>caja</a:t>
            </a:r>
            <a:endParaRPr sz="2000" b="0" i="0" dirty="0">
              <a:solidFill>
                <a:srgbClr val="26313C"/>
              </a:solidFill>
              <a:latin typeface="Aptos"/>
            </a:endParaRPr>
          </a:p>
        </p:txBody>
      </p:sp>
      <p:sp>
        <p:nvSpPr>
          <p:cNvPr id="24" name="Rounded Rectangle 16">
            <a:extLst>
              <a:ext uri="{FF2B5EF4-FFF2-40B4-BE49-F238E27FC236}">
                <a16:creationId xmlns:a16="http://schemas.microsoft.com/office/drawing/2014/main" id="{49633666-AD77-8BEB-4871-477B8F103F0F}"/>
              </a:ext>
            </a:extLst>
          </p:cNvPr>
          <p:cNvSpPr/>
          <p:nvPr/>
        </p:nvSpPr>
        <p:spPr>
          <a:xfrm>
            <a:off x="457201" y="5010913"/>
            <a:ext cx="11480290" cy="1097280"/>
          </a:xfrm>
          <a:prstGeom prst="roundRect">
            <a:avLst/>
          </a:prstGeom>
          <a:solidFill>
            <a:srgbClr val="E2F3EB"/>
          </a:solidFill>
          <a:ln>
            <a:solidFill>
              <a:srgbClr val="E2F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Wingdings" panose="05000000000000000000" pitchFamily="2" charset="2"/>
              <a:buChar char="q"/>
            </a:pPr>
            <a:r>
              <a:rPr lang="es-MX" sz="2000" b="1" dirty="0">
                <a:solidFill>
                  <a:srgbClr val="162B4A"/>
                </a:solidFill>
                <a:latin typeface="Aptos"/>
              </a:rPr>
              <a:t>Un negocio puede ser rentable y, aun así, quedarse sin dinero para pagar sus compromisos.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s-MX" sz="2000" b="1" dirty="0">
                <a:solidFill>
                  <a:srgbClr val="162B4A"/>
                </a:solidFill>
                <a:latin typeface="Aptos"/>
              </a:rPr>
              <a:t>El flujo de caja permite anticipar esa situación y tomar decisiones a tiempo</a:t>
            </a:r>
            <a:endParaRPr sz="2000" dirty="0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57EFE373-6406-ED0C-AD94-0756E3FAA976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453334" y="521936"/>
            <a:ext cx="1046552" cy="1046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772642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1B825E"/>
          </a:solidFill>
          <a:ln>
            <a:solidFill>
              <a:srgbClr val="1B825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38912" y="467146"/>
            <a:ext cx="11155680" cy="646331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3600" b="1" i="0" dirty="0">
                <a:solidFill>
                  <a:srgbClr val="0070C0"/>
                </a:solidFill>
                <a:latin typeface="Aptos"/>
              </a:rPr>
              <a:t>G</a:t>
            </a:r>
            <a:r>
              <a:rPr lang="es-MX" sz="3600" b="1" i="0" dirty="0">
                <a:solidFill>
                  <a:srgbClr val="0070C0"/>
                </a:solidFill>
                <a:latin typeface="Aptos"/>
              </a:rPr>
              <a:t>ANANCIA</a:t>
            </a:r>
            <a:r>
              <a:rPr sz="3600" b="1" i="0" dirty="0">
                <a:solidFill>
                  <a:srgbClr val="0070C0"/>
                </a:solidFill>
                <a:latin typeface="Aptos"/>
              </a:rPr>
              <a:t> no es lo </a:t>
            </a:r>
            <a:r>
              <a:rPr sz="3600" b="1" i="0" dirty="0" err="1">
                <a:solidFill>
                  <a:srgbClr val="0070C0"/>
                </a:solidFill>
                <a:latin typeface="Aptos"/>
              </a:rPr>
              <a:t>mismo</a:t>
            </a:r>
            <a:r>
              <a:rPr sz="3600" b="1" i="0" dirty="0">
                <a:solidFill>
                  <a:srgbClr val="0070C0"/>
                </a:solidFill>
                <a:latin typeface="Aptos"/>
              </a:rPr>
              <a:t> </a:t>
            </a:r>
            <a:r>
              <a:rPr sz="3600" b="1" i="0" dirty="0" err="1">
                <a:solidFill>
                  <a:srgbClr val="0070C0"/>
                </a:solidFill>
                <a:latin typeface="Aptos"/>
              </a:rPr>
              <a:t>que</a:t>
            </a:r>
            <a:r>
              <a:rPr sz="3600" b="1" i="0" dirty="0">
                <a:solidFill>
                  <a:srgbClr val="0070C0"/>
                </a:solidFill>
                <a:latin typeface="Aptos"/>
              </a:rPr>
              <a:t> </a:t>
            </a:r>
            <a:r>
              <a:rPr lang="es-MX" sz="3600" b="1" i="0" dirty="0">
                <a:solidFill>
                  <a:srgbClr val="0070C0"/>
                </a:solidFill>
                <a:latin typeface="Aptos"/>
              </a:rPr>
              <a:t>PLATA DISPONIBLE</a:t>
            </a:r>
            <a:endParaRPr sz="3600" b="1" i="0" dirty="0">
              <a:solidFill>
                <a:srgbClr val="0070C0"/>
              </a:solidFill>
              <a:latin typeface="Apto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30352" y="1225296"/>
            <a:ext cx="10972800" cy="78483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marL="285750" indent="-285750" algn="ctr"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sz="2000" b="1" i="0" dirty="0">
                <a:solidFill>
                  <a:schemeClr val="accent5">
                    <a:lumMod val="50000"/>
                  </a:schemeClr>
                </a:solidFill>
                <a:latin typeface="Aptos"/>
              </a:rPr>
              <a:t>El </a:t>
            </a:r>
            <a:r>
              <a:rPr lang="es-MX" sz="2000" b="1" i="0" dirty="0">
                <a:solidFill>
                  <a:schemeClr val="accent5">
                    <a:lumMod val="50000"/>
                  </a:schemeClr>
                </a:solidFill>
                <a:latin typeface="Aptos"/>
              </a:rPr>
              <a:t>DINERO</a:t>
            </a:r>
            <a:r>
              <a:rPr sz="2000" b="1" i="0" dirty="0">
                <a:solidFill>
                  <a:schemeClr val="accent5">
                    <a:lumMod val="50000"/>
                  </a:schemeClr>
                </a:solidFill>
                <a:latin typeface="Aptos"/>
              </a:rPr>
              <a:t> </a:t>
            </a:r>
            <a:r>
              <a:rPr sz="2000" i="0" dirty="0">
                <a:solidFill>
                  <a:schemeClr val="accent5">
                    <a:lumMod val="50000"/>
                  </a:schemeClr>
                </a:solidFill>
                <a:latin typeface="Aptos"/>
              </a:rPr>
              <a:t>se </a:t>
            </a:r>
            <a:r>
              <a:rPr sz="2000" i="0" dirty="0" err="1">
                <a:solidFill>
                  <a:schemeClr val="accent5">
                    <a:lumMod val="50000"/>
                  </a:schemeClr>
                </a:solidFill>
                <a:latin typeface="Aptos"/>
              </a:rPr>
              <a:t>mueve</a:t>
            </a:r>
            <a:r>
              <a:rPr sz="2000" i="0" dirty="0">
                <a:solidFill>
                  <a:schemeClr val="accent5">
                    <a:lumMod val="50000"/>
                  </a:schemeClr>
                </a:solidFill>
                <a:latin typeface="Aptos"/>
              </a:rPr>
              <a:t> </a:t>
            </a:r>
            <a:r>
              <a:rPr sz="2000" i="0" dirty="0" err="1">
                <a:solidFill>
                  <a:schemeClr val="accent5">
                    <a:lumMod val="50000"/>
                  </a:schemeClr>
                </a:solidFill>
                <a:latin typeface="Aptos"/>
              </a:rPr>
              <a:t>en</a:t>
            </a:r>
            <a:r>
              <a:rPr sz="2000" i="0" dirty="0">
                <a:solidFill>
                  <a:schemeClr val="accent5">
                    <a:lumMod val="50000"/>
                  </a:schemeClr>
                </a:solidFill>
                <a:latin typeface="Aptos"/>
              </a:rPr>
              <a:t> </a:t>
            </a:r>
            <a:r>
              <a:rPr sz="2000" i="0" dirty="0" err="1">
                <a:solidFill>
                  <a:schemeClr val="accent5">
                    <a:lumMod val="50000"/>
                  </a:schemeClr>
                </a:solidFill>
                <a:latin typeface="Aptos"/>
              </a:rPr>
              <a:t>fechas</a:t>
            </a:r>
            <a:r>
              <a:rPr sz="2000" i="0" dirty="0">
                <a:solidFill>
                  <a:schemeClr val="accent5">
                    <a:lumMod val="50000"/>
                  </a:schemeClr>
                </a:solidFill>
                <a:latin typeface="Aptos"/>
              </a:rPr>
              <a:t> </a:t>
            </a:r>
            <a:r>
              <a:rPr sz="2000" i="0" dirty="0" err="1">
                <a:solidFill>
                  <a:schemeClr val="accent5">
                    <a:lumMod val="50000"/>
                  </a:schemeClr>
                </a:solidFill>
                <a:latin typeface="Aptos"/>
              </a:rPr>
              <a:t>concretas</a:t>
            </a:r>
            <a:endParaRPr lang="es-MX" sz="2000" i="0" dirty="0">
              <a:solidFill>
                <a:schemeClr val="accent5">
                  <a:lumMod val="50000"/>
                </a:schemeClr>
              </a:solidFill>
              <a:latin typeface="Aptos"/>
            </a:endParaRPr>
          </a:p>
          <a:p>
            <a:pPr marL="285750" indent="-285750" algn="ctr"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es-CL" sz="2000" b="1" dirty="0">
                <a:solidFill>
                  <a:schemeClr val="accent5">
                    <a:lumMod val="50000"/>
                  </a:schemeClr>
                </a:solidFill>
                <a:latin typeface="Aptos"/>
              </a:rPr>
              <a:t>LA</a:t>
            </a:r>
            <a:r>
              <a:rPr sz="2000" b="1" i="0" dirty="0">
                <a:solidFill>
                  <a:schemeClr val="accent5">
                    <a:lumMod val="50000"/>
                  </a:schemeClr>
                </a:solidFill>
                <a:latin typeface="Aptos"/>
              </a:rPr>
              <a:t> </a:t>
            </a:r>
            <a:r>
              <a:rPr lang="es-MX" sz="2000" b="1" i="0" dirty="0">
                <a:solidFill>
                  <a:schemeClr val="accent5">
                    <a:lumMod val="50000"/>
                  </a:schemeClr>
                </a:solidFill>
                <a:latin typeface="Aptos"/>
              </a:rPr>
              <a:t>CONTABILIDAD </a:t>
            </a:r>
            <a:r>
              <a:rPr sz="2000" i="0" dirty="0">
                <a:solidFill>
                  <a:schemeClr val="accent5">
                    <a:lumMod val="50000"/>
                  </a:schemeClr>
                </a:solidFill>
                <a:latin typeface="Aptos"/>
              </a:rPr>
              <a:t>y la </a:t>
            </a:r>
            <a:r>
              <a:rPr lang="es-MX" sz="2000" b="1" i="0" dirty="0">
                <a:solidFill>
                  <a:schemeClr val="accent5">
                    <a:lumMod val="50000"/>
                  </a:schemeClr>
                </a:solidFill>
                <a:latin typeface="Aptos"/>
              </a:rPr>
              <a:t>CAJA</a:t>
            </a:r>
            <a:r>
              <a:rPr sz="2000" i="0" dirty="0">
                <a:solidFill>
                  <a:schemeClr val="accent5">
                    <a:lumMod val="50000"/>
                  </a:schemeClr>
                </a:solidFill>
                <a:latin typeface="Aptos"/>
              </a:rPr>
              <a:t> no </a:t>
            </a:r>
            <a:r>
              <a:rPr sz="2000" i="0" dirty="0" err="1">
                <a:solidFill>
                  <a:schemeClr val="accent5">
                    <a:lumMod val="50000"/>
                  </a:schemeClr>
                </a:solidFill>
                <a:latin typeface="Aptos"/>
              </a:rPr>
              <a:t>siempre</a:t>
            </a:r>
            <a:r>
              <a:rPr sz="2000" i="0" dirty="0">
                <a:solidFill>
                  <a:schemeClr val="accent5">
                    <a:lumMod val="50000"/>
                  </a:schemeClr>
                </a:solidFill>
                <a:latin typeface="Aptos"/>
              </a:rPr>
              <a:t> </a:t>
            </a:r>
            <a:r>
              <a:rPr sz="2000" i="0" dirty="0" err="1">
                <a:solidFill>
                  <a:schemeClr val="accent5">
                    <a:lumMod val="50000"/>
                  </a:schemeClr>
                </a:solidFill>
                <a:latin typeface="Aptos"/>
              </a:rPr>
              <a:t>coinciden</a:t>
            </a:r>
            <a:endParaRPr sz="2000" i="0" dirty="0">
              <a:solidFill>
                <a:schemeClr val="accent5">
                  <a:lumMod val="50000"/>
                </a:schemeClr>
              </a:solidFill>
              <a:latin typeface="Aptos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02920" y="6510528"/>
            <a:ext cx="11183112" cy="10972"/>
          </a:xfrm>
          <a:prstGeom prst="rect">
            <a:avLst/>
          </a:prstGeom>
          <a:solidFill>
            <a:srgbClr val="DEE5EA"/>
          </a:solidFill>
          <a:ln>
            <a:solidFill>
              <a:srgbClr val="DEE5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600737" y="2073358"/>
            <a:ext cx="4074396" cy="2057400"/>
          </a:xfrm>
          <a:prstGeom prst="roundRect">
            <a:avLst/>
          </a:prstGeom>
          <a:solidFill>
            <a:srgbClr val="F5F8FA"/>
          </a:solidFill>
          <a:ln>
            <a:solidFill>
              <a:srgbClr val="F5F8F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600736" y="2073358"/>
            <a:ext cx="82296" cy="2057400"/>
          </a:xfrm>
          <a:prstGeom prst="rect">
            <a:avLst/>
          </a:prstGeom>
          <a:solidFill>
            <a:srgbClr val="1B825E"/>
          </a:solidFill>
          <a:ln>
            <a:solidFill>
              <a:srgbClr val="1B825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801904" y="2152886"/>
            <a:ext cx="3796887" cy="707886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4000" b="1" i="0" dirty="0">
                <a:solidFill>
                  <a:srgbClr val="162B4A"/>
                </a:solidFill>
                <a:latin typeface="Aptos"/>
              </a:rPr>
              <a:t>GANANCIA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01904" y="2878880"/>
            <a:ext cx="3961479" cy="1200329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400" b="0" i="0" dirty="0" err="1">
                <a:solidFill>
                  <a:srgbClr val="26313C"/>
                </a:solidFill>
                <a:latin typeface="Aptos"/>
              </a:rPr>
              <a:t>Resultado</a:t>
            </a:r>
            <a:r>
              <a:rPr sz="2400" b="0" i="0" dirty="0">
                <a:solidFill>
                  <a:srgbClr val="26313C"/>
                </a:solidFill>
                <a:latin typeface="Aptos"/>
              </a:rPr>
              <a:t> </a:t>
            </a:r>
            <a:r>
              <a:rPr sz="2400" b="0" i="0" dirty="0" err="1">
                <a:solidFill>
                  <a:srgbClr val="26313C"/>
                </a:solidFill>
                <a:latin typeface="Aptos"/>
              </a:rPr>
              <a:t>económico</a:t>
            </a:r>
            <a:r>
              <a:rPr sz="2400" b="0" i="0" dirty="0">
                <a:solidFill>
                  <a:srgbClr val="26313C"/>
                </a:solidFill>
                <a:latin typeface="Aptos"/>
              </a:rPr>
              <a:t> de las </a:t>
            </a:r>
            <a:r>
              <a:rPr sz="2400" b="0" i="0" dirty="0" err="1">
                <a:solidFill>
                  <a:srgbClr val="26313C"/>
                </a:solidFill>
                <a:latin typeface="Aptos"/>
              </a:rPr>
              <a:t>operaciones</a:t>
            </a:r>
            <a:r>
              <a:rPr sz="2400" b="0" i="0" dirty="0">
                <a:solidFill>
                  <a:srgbClr val="26313C"/>
                </a:solidFill>
                <a:latin typeface="Aptos"/>
              </a:rPr>
              <a:t> del </a:t>
            </a:r>
            <a:r>
              <a:rPr sz="2400" b="0" i="0" dirty="0" err="1">
                <a:solidFill>
                  <a:srgbClr val="26313C"/>
                </a:solidFill>
                <a:latin typeface="Aptos"/>
              </a:rPr>
              <a:t>negocio</a:t>
            </a:r>
            <a:r>
              <a:rPr sz="2400" b="0" i="0" dirty="0">
                <a:solidFill>
                  <a:srgbClr val="26313C"/>
                </a:solidFill>
                <a:latin typeface="Aptos"/>
              </a:rPr>
              <a:t> </a:t>
            </a:r>
            <a:r>
              <a:rPr sz="2400" b="0" i="0" dirty="0" err="1">
                <a:solidFill>
                  <a:srgbClr val="26313C"/>
                </a:solidFill>
                <a:latin typeface="Aptos"/>
              </a:rPr>
              <a:t>durante</a:t>
            </a:r>
            <a:r>
              <a:rPr sz="2400" b="0" i="0" dirty="0">
                <a:solidFill>
                  <a:srgbClr val="26313C"/>
                </a:solidFill>
                <a:latin typeface="Aptos"/>
              </a:rPr>
              <a:t> un </a:t>
            </a:r>
            <a:r>
              <a:rPr sz="2400" b="0" i="0" dirty="0" err="1">
                <a:solidFill>
                  <a:srgbClr val="26313C"/>
                </a:solidFill>
                <a:latin typeface="Aptos"/>
              </a:rPr>
              <a:t>período</a:t>
            </a:r>
            <a:endParaRPr sz="2400" b="0" i="0" dirty="0">
              <a:solidFill>
                <a:srgbClr val="26313C"/>
              </a:solidFill>
              <a:latin typeface="Aptos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7281185" y="2073358"/>
            <a:ext cx="4074396" cy="2057400"/>
          </a:xfrm>
          <a:prstGeom prst="roundRect">
            <a:avLst/>
          </a:prstGeom>
          <a:solidFill>
            <a:srgbClr val="F5F8FA"/>
          </a:solidFill>
          <a:ln>
            <a:solidFill>
              <a:srgbClr val="F5F8F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7281184" y="2073358"/>
            <a:ext cx="82296" cy="2057400"/>
          </a:xfrm>
          <a:prstGeom prst="rect">
            <a:avLst/>
          </a:prstGeom>
          <a:solidFill>
            <a:srgbClr val="1F3A5B"/>
          </a:solidFill>
          <a:ln>
            <a:solidFill>
              <a:srgbClr val="1F3A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7482352" y="2152886"/>
            <a:ext cx="3796887" cy="707886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4000" b="1" i="0" dirty="0">
                <a:solidFill>
                  <a:srgbClr val="162B4A"/>
                </a:solidFill>
                <a:latin typeface="Aptos"/>
              </a:rPr>
              <a:t>FLUJO DE CAJA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482352" y="2878880"/>
            <a:ext cx="3961479" cy="830997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400" b="0" i="0" dirty="0">
                <a:solidFill>
                  <a:srgbClr val="26313C"/>
                </a:solidFill>
                <a:latin typeface="Aptos"/>
              </a:rPr>
              <a:t>Entradas y </a:t>
            </a:r>
            <a:r>
              <a:rPr sz="2400" b="0" i="0" dirty="0" err="1">
                <a:solidFill>
                  <a:srgbClr val="26313C"/>
                </a:solidFill>
                <a:latin typeface="Aptos"/>
              </a:rPr>
              <a:t>salidas</a:t>
            </a:r>
            <a:r>
              <a:rPr sz="2400" b="0" i="0" dirty="0">
                <a:solidFill>
                  <a:srgbClr val="26313C"/>
                </a:solidFill>
                <a:latin typeface="Aptos"/>
              </a:rPr>
              <a:t> </a:t>
            </a:r>
            <a:r>
              <a:rPr sz="2400" b="0" i="0" dirty="0" err="1">
                <a:solidFill>
                  <a:srgbClr val="26313C"/>
                </a:solidFill>
                <a:latin typeface="Aptos"/>
              </a:rPr>
              <a:t>efectivas</a:t>
            </a:r>
            <a:r>
              <a:rPr sz="2400" b="0" i="0" dirty="0">
                <a:solidFill>
                  <a:srgbClr val="26313C"/>
                </a:solidFill>
                <a:latin typeface="Aptos"/>
              </a:rPr>
              <a:t> de dinero de </a:t>
            </a:r>
            <a:r>
              <a:rPr sz="2400" b="0" i="0" dirty="0" err="1">
                <a:solidFill>
                  <a:srgbClr val="26313C"/>
                </a:solidFill>
                <a:latin typeface="Aptos"/>
              </a:rPr>
              <a:t>caja</a:t>
            </a:r>
            <a:r>
              <a:rPr sz="2400" b="0" i="0" dirty="0">
                <a:solidFill>
                  <a:srgbClr val="26313C"/>
                </a:solidFill>
                <a:latin typeface="Aptos"/>
              </a:rPr>
              <a:t> y </a:t>
            </a:r>
            <a:r>
              <a:rPr sz="2400" b="0" i="0" dirty="0" err="1">
                <a:solidFill>
                  <a:srgbClr val="26313C"/>
                </a:solidFill>
                <a:latin typeface="Aptos"/>
              </a:rPr>
              <a:t>bancos</a:t>
            </a:r>
            <a:endParaRPr sz="2400" b="0" i="0" dirty="0">
              <a:solidFill>
                <a:srgbClr val="26313C"/>
              </a:solidFill>
              <a:latin typeface="Aptos"/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3367758" y="4537980"/>
            <a:ext cx="5754975" cy="1485062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19" name="TextBox 18"/>
          <p:cNvSpPr txBox="1"/>
          <p:nvPr/>
        </p:nvSpPr>
        <p:spPr>
          <a:xfrm>
            <a:off x="3544577" y="4702572"/>
            <a:ext cx="5401336" cy="107721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000" b="1" i="0" dirty="0">
                <a:solidFill>
                  <a:schemeClr val="bg1"/>
                </a:solidFill>
                <a:latin typeface="Aptos"/>
              </a:rPr>
              <a:t>Una </a:t>
            </a:r>
            <a:r>
              <a:rPr lang="es-MX" sz="2400" b="1" i="0" dirty="0">
                <a:solidFill>
                  <a:schemeClr val="bg1"/>
                </a:solidFill>
                <a:latin typeface="Aptos"/>
              </a:rPr>
              <a:t>VENTA A CRÉDITO </a:t>
            </a:r>
            <a:r>
              <a:rPr sz="2000" b="1" i="0" dirty="0" err="1">
                <a:solidFill>
                  <a:schemeClr val="bg1"/>
                </a:solidFill>
                <a:latin typeface="Aptos"/>
              </a:rPr>
              <a:t>puede</a:t>
            </a:r>
            <a:r>
              <a:rPr sz="2000" b="1" i="0" dirty="0">
                <a:solidFill>
                  <a:schemeClr val="bg1"/>
                </a:solidFill>
                <a:latin typeface="Aptos"/>
              </a:rPr>
              <a:t> </a:t>
            </a:r>
            <a:r>
              <a:rPr lang="es-CL" sz="2000" b="1" dirty="0">
                <a:solidFill>
                  <a:schemeClr val="bg1"/>
                </a:solidFill>
                <a:latin typeface="Aptos"/>
              </a:rPr>
              <a:t>interpretarse como</a:t>
            </a:r>
            <a:r>
              <a:rPr sz="2000" b="1" i="0" dirty="0">
                <a:solidFill>
                  <a:schemeClr val="bg1"/>
                </a:solidFill>
                <a:latin typeface="Aptos"/>
              </a:rPr>
              <a:t> </a:t>
            </a:r>
            <a:r>
              <a:rPr lang="es-CL" sz="2000" b="1" i="0" dirty="0">
                <a:solidFill>
                  <a:schemeClr val="bg1"/>
                </a:solidFill>
                <a:latin typeface="Aptos"/>
              </a:rPr>
              <a:t>ganancia hoy</a:t>
            </a:r>
            <a:r>
              <a:rPr sz="2000" b="1" i="0" dirty="0">
                <a:solidFill>
                  <a:schemeClr val="bg1"/>
                </a:solidFill>
                <a:latin typeface="Aptos"/>
              </a:rPr>
              <a:t>, </a:t>
            </a:r>
            <a:r>
              <a:rPr sz="2000" b="1" i="0" dirty="0" err="1">
                <a:solidFill>
                  <a:schemeClr val="bg1"/>
                </a:solidFill>
                <a:latin typeface="Aptos"/>
              </a:rPr>
              <a:t>pero</a:t>
            </a:r>
            <a:r>
              <a:rPr sz="2000" b="1" i="0" dirty="0">
                <a:solidFill>
                  <a:schemeClr val="bg1"/>
                </a:solidFill>
                <a:latin typeface="Aptos"/>
              </a:rPr>
              <a:t> el dinero </a:t>
            </a:r>
            <a:r>
              <a:rPr sz="2000" b="1" i="0" dirty="0" err="1">
                <a:solidFill>
                  <a:schemeClr val="bg1"/>
                </a:solidFill>
                <a:latin typeface="Aptos"/>
              </a:rPr>
              <a:t>llega</a:t>
            </a:r>
            <a:r>
              <a:rPr sz="2000" b="1" i="0" dirty="0">
                <a:solidFill>
                  <a:schemeClr val="bg1"/>
                </a:solidFill>
                <a:latin typeface="Aptos"/>
              </a:rPr>
              <a:t> </a:t>
            </a:r>
            <a:r>
              <a:rPr sz="2000" b="1" i="0" dirty="0" err="1">
                <a:solidFill>
                  <a:schemeClr val="bg1"/>
                </a:solidFill>
                <a:latin typeface="Aptos"/>
              </a:rPr>
              <a:t>cuando</a:t>
            </a:r>
            <a:r>
              <a:rPr sz="2000" b="1" i="0" dirty="0">
                <a:solidFill>
                  <a:schemeClr val="bg1"/>
                </a:solidFill>
                <a:latin typeface="Aptos"/>
              </a:rPr>
              <a:t> el </a:t>
            </a:r>
            <a:r>
              <a:rPr sz="2000" b="1" i="0" dirty="0" err="1">
                <a:solidFill>
                  <a:schemeClr val="bg1"/>
                </a:solidFill>
                <a:latin typeface="Aptos"/>
              </a:rPr>
              <a:t>cliente</a:t>
            </a:r>
            <a:r>
              <a:rPr sz="2000" b="1" i="0" dirty="0">
                <a:solidFill>
                  <a:schemeClr val="bg1"/>
                </a:solidFill>
                <a:latin typeface="Aptos"/>
              </a:rPr>
              <a:t> </a:t>
            </a:r>
            <a:r>
              <a:rPr sz="2000" b="1" i="0" dirty="0" err="1">
                <a:solidFill>
                  <a:schemeClr val="bg1"/>
                </a:solidFill>
                <a:latin typeface="Aptos"/>
              </a:rPr>
              <a:t>paga</a:t>
            </a:r>
            <a:r>
              <a:rPr sz="2000" b="1" i="0" dirty="0">
                <a:solidFill>
                  <a:schemeClr val="bg1"/>
                </a:solidFill>
                <a:latin typeface="Aptos"/>
              </a:rPr>
              <a:t>.</a:t>
            </a:r>
          </a:p>
        </p:txBody>
      </p:sp>
      <p:pic>
        <p:nvPicPr>
          <p:cNvPr id="20" name="Imagen 19">
            <a:extLst>
              <a:ext uri="{FF2B5EF4-FFF2-40B4-BE49-F238E27FC236}">
                <a16:creationId xmlns:a16="http://schemas.microsoft.com/office/drawing/2014/main" id="{DF29934F-AF42-7705-95FA-5FCAB7DA8409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30352" y="4464479"/>
            <a:ext cx="1434565" cy="1434565"/>
          </a:xfrm>
          <a:prstGeom prst="rect">
            <a:avLst/>
          </a:prstGeom>
        </p:spPr>
      </p:pic>
      <p:pic>
        <p:nvPicPr>
          <p:cNvPr id="21" name="Imagen 20" descr="Bolsa de dinero - Iconos gratis de juego de azar">
            <a:extLst>
              <a:ext uri="{FF2B5EF4-FFF2-40B4-BE49-F238E27FC236}">
                <a16:creationId xmlns:a16="http://schemas.microsoft.com/office/drawing/2014/main" id="{ED3D8005-BF84-D0EA-A349-7A895B45C3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76551" y="2262373"/>
            <a:ext cx="1898553" cy="189855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9" grpId="0" animBg="1"/>
      <p:bldP spid="10" grpId="0" animBg="1"/>
      <p:bldP spid="11" grpId="0"/>
      <p:bldP spid="12" grpId="0"/>
      <p:bldP spid="13" grpId="0" animBg="1"/>
      <p:bldP spid="14" grpId="0" animBg="1"/>
      <p:bldP spid="15" grpId="0"/>
      <p:bldP spid="16" grpId="0"/>
      <p:bldP spid="17" grpId="0" animBg="1"/>
      <p:bldP spid="1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1B825E"/>
          </a:solidFill>
          <a:ln>
            <a:solidFill>
              <a:srgbClr val="1B825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3573023" y="325189"/>
            <a:ext cx="7379421" cy="144655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lang="es-CL" sz="4400" b="1" i="0" dirty="0">
                <a:solidFill>
                  <a:srgbClr val="0070C0"/>
                </a:solidFill>
                <a:latin typeface="Aptos"/>
              </a:rPr>
              <a:t>Vendo </a:t>
            </a:r>
            <a:r>
              <a:rPr sz="4400" b="1" i="0" dirty="0">
                <a:solidFill>
                  <a:srgbClr val="0070C0"/>
                </a:solidFill>
                <a:latin typeface="Aptos"/>
              </a:rPr>
              <a:t>hoy </a:t>
            </a:r>
            <a:r>
              <a:rPr lang="es-CL" sz="4400" b="1" i="0" dirty="0">
                <a:solidFill>
                  <a:srgbClr val="0070C0"/>
                </a:solidFill>
                <a:latin typeface="Aptos"/>
              </a:rPr>
              <a:t>a crédito </a:t>
            </a:r>
            <a:r>
              <a:rPr sz="4400" b="1" i="0" dirty="0">
                <a:solidFill>
                  <a:srgbClr val="0070C0"/>
                </a:solidFill>
                <a:latin typeface="Aptos"/>
              </a:rPr>
              <a:t>y </a:t>
            </a:r>
            <a:r>
              <a:rPr lang="es-CL" sz="4400" b="1" i="0" dirty="0">
                <a:solidFill>
                  <a:srgbClr val="0070C0"/>
                </a:solidFill>
                <a:latin typeface="Aptos"/>
              </a:rPr>
              <a:t>debo </a:t>
            </a:r>
            <a:r>
              <a:rPr sz="4400" b="1" i="0" dirty="0" err="1">
                <a:solidFill>
                  <a:srgbClr val="0070C0"/>
                </a:solidFill>
                <a:latin typeface="Aptos"/>
              </a:rPr>
              <a:t>paga</a:t>
            </a:r>
            <a:r>
              <a:rPr lang="es-CL" sz="4400" b="1" i="0" dirty="0">
                <a:solidFill>
                  <a:srgbClr val="0070C0"/>
                </a:solidFill>
                <a:latin typeface="Aptos"/>
              </a:rPr>
              <a:t>r</a:t>
            </a:r>
            <a:r>
              <a:rPr sz="4400" b="1" i="0" dirty="0">
                <a:solidFill>
                  <a:srgbClr val="0070C0"/>
                </a:solidFill>
                <a:latin typeface="Aptos"/>
              </a:rPr>
              <a:t> </a:t>
            </a:r>
            <a:r>
              <a:rPr sz="4400" b="1" i="0" dirty="0" err="1">
                <a:solidFill>
                  <a:srgbClr val="0070C0"/>
                </a:solidFill>
                <a:latin typeface="Aptos"/>
              </a:rPr>
              <a:t>mañana</a:t>
            </a:r>
            <a:r>
              <a:rPr lang="es-CL" sz="4400" b="1" i="0" dirty="0">
                <a:solidFill>
                  <a:srgbClr val="0070C0"/>
                </a:solidFill>
                <a:latin typeface="Aptos"/>
              </a:rPr>
              <a:t> al contado</a:t>
            </a:r>
            <a:endParaRPr sz="4400" b="1" i="0" dirty="0">
              <a:solidFill>
                <a:srgbClr val="0070C0"/>
              </a:solidFill>
              <a:latin typeface="Aptos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02920" y="6510528"/>
            <a:ext cx="11183112" cy="10972"/>
          </a:xfrm>
          <a:prstGeom prst="rect">
            <a:avLst/>
          </a:prstGeom>
          <a:solidFill>
            <a:srgbClr val="DEE5EA"/>
          </a:solidFill>
          <a:ln>
            <a:solidFill>
              <a:srgbClr val="DEE5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731520" y="1828800"/>
            <a:ext cx="3337560" cy="1771030"/>
          </a:xfrm>
          <a:prstGeom prst="roundRect">
            <a:avLst/>
          </a:prstGeom>
          <a:solidFill>
            <a:srgbClr val="F5F8FA"/>
          </a:solidFill>
          <a:ln>
            <a:solidFill>
              <a:srgbClr val="F5F8F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731520" y="1828800"/>
            <a:ext cx="82296" cy="1771030"/>
          </a:xfrm>
          <a:prstGeom prst="rect">
            <a:avLst/>
          </a:prstGeom>
          <a:solidFill>
            <a:srgbClr val="1B825E"/>
          </a:solidFill>
          <a:ln>
            <a:solidFill>
              <a:srgbClr val="1B825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932688" y="1993392"/>
            <a:ext cx="2971800" cy="40011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000" b="1" i="0" dirty="0">
                <a:solidFill>
                  <a:srgbClr val="0070C0"/>
                </a:solidFill>
                <a:latin typeface="Aptos"/>
              </a:rPr>
              <a:t>VENTA A CRÉDITO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32688" y="2432304"/>
            <a:ext cx="3136392" cy="1092607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000" b="0" i="0" dirty="0">
                <a:solidFill>
                  <a:srgbClr val="26313C"/>
                </a:solidFill>
                <a:latin typeface="Aptos"/>
              </a:rPr>
              <a:t>Café Bayit </a:t>
            </a:r>
            <a:r>
              <a:rPr sz="2000" b="0" i="0" dirty="0" err="1">
                <a:solidFill>
                  <a:srgbClr val="26313C"/>
                </a:solidFill>
                <a:latin typeface="Aptos"/>
              </a:rPr>
              <a:t>vende</a:t>
            </a:r>
            <a:r>
              <a:rPr sz="2000" b="0" i="0" dirty="0">
                <a:solidFill>
                  <a:srgbClr val="26313C"/>
                </a:solidFill>
                <a:latin typeface="Aptos"/>
              </a:rPr>
              <a:t> </a:t>
            </a:r>
            <a:r>
              <a:rPr sz="2000" b="0" i="0" dirty="0" err="1">
                <a:solidFill>
                  <a:srgbClr val="26313C"/>
                </a:solidFill>
                <a:latin typeface="Aptos"/>
              </a:rPr>
              <a:t>productos</a:t>
            </a:r>
            <a:r>
              <a:rPr sz="2000" b="0" i="0" dirty="0">
                <a:solidFill>
                  <a:srgbClr val="26313C"/>
                </a:solidFill>
                <a:latin typeface="Aptos"/>
              </a:rPr>
              <a:t> </a:t>
            </a:r>
            <a:r>
              <a:rPr sz="2000" b="0" i="0" dirty="0" err="1">
                <a:solidFill>
                  <a:srgbClr val="26313C"/>
                </a:solidFill>
                <a:latin typeface="Aptos"/>
              </a:rPr>
              <a:t>por</a:t>
            </a:r>
            <a:r>
              <a:rPr sz="2000" b="0" i="0" dirty="0">
                <a:solidFill>
                  <a:srgbClr val="26313C"/>
                </a:solidFill>
                <a:latin typeface="Aptos"/>
              </a:rPr>
              <a:t> $500.000.</a:t>
            </a:r>
          </a:p>
          <a:p>
            <a:pPr algn="l">
              <a:spcAft>
                <a:spcPts val="600"/>
              </a:spcAft>
            </a:pPr>
            <a:r>
              <a:rPr sz="2000" b="0" i="0" dirty="0">
                <a:solidFill>
                  <a:srgbClr val="26313C"/>
                </a:solidFill>
                <a:latin typeface="Aptos"/>
              </a:rPr>
              <a:t>El </a:t>
            </a:r>
            <a:r>
              <a:rPr sz="2000" b="0" i="0" dirty="0" err="1">
                <a:solidFill>
                  <a:srgbClr val="26313C"/>
                </a:solidFill>
                <a:latin typeface="Aptos"/>
              </a:rPr>
              <a:t>cliente</a:t>
            </a:r>
            <a:r>
              <a:rPr sz="2000" b="0" i="0" dirty="0">
                <a:solidFill>
                  <a:srgbClr val="26313C"/>
                </a:solidFill>
                <a:latin typeface="Aptos"/>
              </a:rPr>
              <a:t> </a:t>
            </a:r>
            <a:r>
              <a:rPr sz="2000" b="0" i="0" dirty="0" err="1">
                <a:solidFill>
                  <a:srgbClr val="26313C"/>
                </a:solidFill>
                <a:latin typeface="Aptos"/>
              </a:rPr>
              <a:t>pagará</a:t>
            </a:r>
            <a:r>
              <a:rPr sz="2000" b="0" i="0" dirty="0">
                <a:solidFill>
                  <a:srgbClr val="26313C"/>
                </a:solidFill>
                <a:latin typeface="Aptos"/>
              </a:rPr>
              <a:t> </a:t>
            </a:r>
            <a:r>
              <a:rPr sz="2000" b="0" i="0" dirty="0" err="1">
                <a:solidFill>
                  <a:srgbClr val="26313C"/>
                </a:solidFill>
                <a:latin typeface="Aptos"/>
              </a:rPr>
              <a:t>en</a:t>
            </a:r>
            <a:r>
              <a:rPr sz="2000" b="0" i="0" dirty="0">
                <a:solidFill>
                  <a:srgbClr val="26313C"/>
                </a:solidFill>
                <a:latin typeface="Aptos"/>
              </a:rPr>
              <a:t> 30 días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434840" y="1828800"/>
            <a:ext cx="3337560" cy="1771030"/>
          </a:xfrm>
          <a:prstGeom prst="roundRect">
            <a:avLst/>
          </a:prstGeom>
          <a:solidFill>
            <a:srgbClr val="F5F8FA"/>
          </a:solidFill>
          <a:ln>
            <a:solidFill>
              <a:srgbClr val="F5F8F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4434840" y="1828800"/>
            <a:ext cx="82296" cy="1771030"/>
          </a:xfrm>
          <a:prstGeom prst="rect">
            <a:avLst/>
          </a:prstGeom>
          <a:solidFill>
            <a:srgbClr val="B74141"/>
          </a:solidFill>
          <a:ln>
            <a:solidFill>
              <a:srgbClr val="B7414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4636007" y="1993392"/>
            <a:ext cx="2971800" cy="40011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000" b="1" i="0">
                <a:solidFill>
                  <a:srgbClr val="0070C0"/>
                </a:solidFill>
                <a:latin typeface="Aptos"/>
              </a:rPr>
              <a:t>PAGO AL PROVEEDOR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636007" y="2432304"/>
            <a:ext cx="3136392" cy="707886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000" b="0" i="0" dirty="0" err="1">
                <a:solidFill>
                  <a:srgbClr val="26313C"/>
                </a:solidFill>
                <a:latin typeface="Aptos"/>
              </a:rPr>
              <a:t>Mañana</a:t>
            </a:r>
            <a:r>
              <a:rPr sz="2000" b="0" i="0" dirty="0">
                <a:solidFill>
                  <a:srgbClr val="26313C"/>
                </a:solidFill>
                <a:latin typeface="Aptos"/>
              </a:rPr>
              <a:t> </a:t>
            </a:r>
            <a:r>
              <a:rPr sz="2000" b="0" i="0" dirty="0" err="1">
                <a:solidFill>
                  <a:srgbClr val="26313C"/>
                </a:solidFill>
                <a:latin typeface="Aptos"/>
              </a:rPr>
              <a:t>debe</a:t>
            </a:r>
            <a:r>
              <a:rPr sz="2000" b="0" i="0" dirty="0">
                <a:solidFill>
                  <a:srgbClr val="26313C"/>
                </a:solidFill>
                <a:latin typeface="Aptos"/>
              </a:rPr>
              <a:t> </a:t>
            </a:r>
            <a:r>
              <a:rPr sz="2000" b="0" i="0" dirty="0" err="1">
                <a:solidFill>
                  <a:srgbClr val="26313C"/>
                </a:solidFill>
                <a:latin typeface="Aptos"/>
              </a:rPr>
              <a:t>pagar</a:t>
            </a:r>
            <a:r>
              <a:rPr sz="2000" b="0" i="0" dirty="0">
                <a:solidFill>
                  <a:srgbClr val="26313C"/>
                </a:solidFill>
                <a:latin typeface="Aptos"/>
              </a:rPr>
              <a:t> $300.000 </a:t>
            </a:r>
            <a:r>
              <a:rPr sz="2000" b="0" i="0" dirty="0" err="1">
                <a:solidFill>
                  <a:srgbClr val="26313C"/>
                </a:solidFill>
                <a:latin typeface="Aptos"/>
              </a:rPr>
              <a:t>por</a:t>
            </a:r>
            <a:r>
              <a:rPr sz="2000" b="0" i="0" dirty="0">
                <a:solidFill>
                  <a:srgbClr val="26313C"/>
                </a:solidFill>
                <a:latin typeface="Aptos"/>
              </a:rPr>
              <a:t> </a:t>
            </a:r>
            <a:r>
              <a:rPr sz="2000" b="0" i="0" dirty="0" err="1">
                <a:solidFill>
                  <a:srgbClr val="26313C"/>
                </a:solidFill>
                <a:latin typeface="Aptos"/>
              </a:rPr>
              <a:t>mercadería</a:t>
            </a:r>
            <a:endParaRPr sz="2000" b="0" i="0" dirty="0">
              <a:solidFill>
                <a:srgbClr val="26313C"/>
              </a:solidFill>
              <a:latin typeface="Aptos"/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8138160" y="1828800"/>
            <a:ext cx="3337560" cy="1771030"/>
          </a:xfrm>
          <a:prstGeom prst="roundRect">
            <a:avLst/>
          </a:prstGeom>
          <a:solidFill>
            <a:srgbClr val="F5F8FA"/>
          </a:solidFill>
          <a:ln>
            <a:solidFill>
              <a:srgbClr val="F5F8F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8138160" y="1828800"/>
            <a:ext cx="82296" cy="1771030"/>
          </a:xfrm>
          <a:prstGeom prst="rect">
            <a:avLst/>
          </a:prstGeom>
          <a:solidFill>
            <a:srgbClr val="1F3A5B"/>
          </a:solidFill>
          <a:ln>
            <a:solidFill>
              <a:srgbClr val="1F3A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8339328" y="1993392"/>
            <a:ext cx="2971800" cy="40011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000" b="1" i="0">
                <a:solidFill>
                  <a:srgbClr val="0070C0"/>
                </a:solidFill>
                <a:latin typeface="Aptos"/>
              </a:rPr>
              <a:t>CAJA DISPONIBLE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339328" y="2432304"/>
            <a:ext cx="3136392" cy="40011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000" b="0" i="0" dirty="0">
                <a:solidFill>
                  <a:srgbClr val="26313C"/>
                </a:solidFill>
                <a:latin typeface="Aptos"/>
              </a:rPr>
              <a:t>Tiene $</a:t>
            </a:r>
            <a:r>
              <a:rPr lang="es-CL" sz="2000" b="0" i="0" dirty="0">
                <a:solidFill>
                  <a:srgbClr val="26313C"/>
                </a:solidFill>
                <a:latin typeface="Aptos"/>
              </a:rPr>
              <a:t>15</a:t>
            </a:r>
            <a:r>
              <a:rPr lang="es-CL" sz="2000" dirty="0">
                <a:solidFill>
                  <a:srgbClr val="26313C"/>
                </a:solidFill>
                <a:latin typeface="Aptos"/>
              </a:rPr>
              <a:t>0</a:t>
            </a:r>
            <a:r>
              <a:rPr sz="2000" b="0" i="0" dirty="0">
                <a:solidFill>
                  <a:srgbClr val="26313C"/>
                </a:solidFill>
                <a:latin typeface="Aptos"/>
              </a:rPr>
              <a:t>.000 hoy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31520" y="3914738"/>
            <a:ext cx="10639043" cy="461665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>
              <a:spcAft>
                <a:spcPts val="600"/>
              </a:spcAft>
            </a:pPr>
            <a:r>
              <a:rPr sz="2400" b="1" i="0" dirty="0">
                <a:solidFill>
                  <a:schemeClr val="accent6">
                    <a:lumMod val="50000"/>
                  </a:schemeClr>
                </a:solidFill>
                <a:latin typeface="Aptos"/>
              </a:rPr>
              <a:t>¿</a:t>
            </a:r>
            <a:r>
              <a:rPr sz="2400" b="1" i="0" dirty="0" err="1">
                <a:solidFill>
                  <a:schemeClr val="accent6">
                    <a:lumMod val="50000"/>
                  </a:schemeClr>
                </a:solidFill>
                <a:latin typeface="Aptos"/>
              </a:rPr>
              <a:t>Puede</a:t>
            </a:r>
            <a:r>
              <a:rPr sz="2400" b="1" i="0" dirty="0">
                <a:solidFill>
                  <a:schemeClr val="accent6">
                    <a:lumMod val="50000"/>
                  </a:schemeClr>
                </a:solidFill>
                <a:latin typeface="Aptos"/>
              </a:rPr>
              <a:t> usar </a:t>
            </a:r>
            <a:r>
              <a:rPr sz="2400" b="1" i="0" dirty="0" err="1">
                <a:solidFill>
                  <a:schemeClr val="accent6">
                    <a:lumMod val="50000"/>
                  </a:schemeClr>
                </a:solidFill>
                <a:latin typeface="Aptos"/>
              </a:rPr>
              <a:t>los</a:t>
            </a:r>
            <a:r>
              <a:rPr sz="2400" b="1" i="0" dirty="0">
                <a:solidFill>
                  <a:schemeClr val="accent6">
                    <a:lumMod val="50000"/>
                  </a:schemeClr>
                </a:solidFill>
                <a:latin typeface="Aptos"/>
              </a:rPr>
              <a:t> $500.000 de la </a:t>
            </a:r>
            <a:r>
              <a:rPr sz="2400" b="1" i="0" dirty="0" err="1">
                <a:solidFill>
                  <a:schemeClr val="accent6">
                    <a:lumMod val="50000"/>
                  </a:schemeClr>
                </a:solidFill>
                <a:latin typeface="Aptos"/>
              </a:rPr>
              <a:t>venta</a:t>
            </a:r>
            <a:r>
              <a:rPr sz="2400" b="1" i="0" dirty="0">
                <a:solidFill>
                  <a:schemeClr val="accent6">
                    <a:lumMod val="50000"/>
                  </a:schemeClr>
                </a:solidFill>
                <a:latin typeface="Aptos"/>
              </a:rPr>
              <a:t> para </a:t>
            </a:r>
            <a:r>
              <a:rPr sz="2400" b="1" i="0" dirty="0" err="1">
                <a:solidFill>
                  <a:schemeClr val="accent6">
                    <a:lumMod val="50000"/>
                  </a:schemeClr>
                </a:solidFill>
                <a:latin typeface="Aptos"/>
              </a:rPr>
              <a:t>pagar</a:t>
            </a:r>
            <a:r>
              <a:rPr sz="2400" b="1" i="0" dirty="0">
                <a:solidFill>
                  <a:schemeClr val="accent6">
                    <a:lumMod val="50000"/>
                  </a:schemeClr>
                </a:solidFill>
                <a:latin typeface="Aptos"/>
              </a:rPr>
              <a:t> </a:t>
            </a:r>
            <a:r>
              <a:rPr lang="es-MX" sz="2400" b="1" dirty="0">
                <a:solidFill>
                  <a:schemeClr val="accent6">
                    <a:lumMod val="50000"/>
                  </a:schemeClr>
                </a:solidFill>
                <a:latin typeface="Aptos"/>
              </a:rPr>
              <a:t>los $300.000 mañana</a:t>
            </a:r>
            <a:r>
              <a:rPr sz="2400" b="1" i="0" dirty="0">
                <a:solidFill>
                  <a:schemeClr val="accent6">
                    <a:lumMod val="50000"/>
                  </a:schemeClr>
                </a:solidFill>
                <a:latin typeface="Aptos"/>
              </a:rPr>
              <a:t>?</a:t>
            </a:r>
          </a:p>
        </p:txBody>
      </p:sp>
      <p:sp>
        <p:nvSpPr>
          <p:cNvPr id="25" name="Rounded Rectangle 16">
            <a:extLst>
              <a:ext uri="{FF2B5EF4-FFF2-40B4-BE49-F238E27FC236}">
                <a16:creationId xmlns:a16="http://schemas.microsoft.com/office/drawing/2014/main" id="{53724AAA-A4EF-DBCA-5652-2D07E8F0C9A7}"/>
              </a:ext>
            </a:extLst>
          </p:cNvPr>
          <p:cNvSpPr/>
          <p:nvPr/>
        </p:nvSpPr>
        <p:spPr>
          <a:xfrm>
            <a:off x="6565179" y="4527627"/>
            <a:ext cx="5047701" cy="1771030"/>
          </a:xfrm>
          <a:prstGeom prst="roundRect">
            <a:avLst/>
          </a:prstGeom>
          <a:solidFill>
            <a:srgbClr val="E2F3EB"/>
          </a:solidFill>
          <a:ln>
            <a:solidFill>
              <a:srgbClr val="E2F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b="1" dirty="0">
                <a:solidFill>
                  <a:srgbClr val="162B4A"/>
                </a:solidFill>
                <a:latin typeface="Aptos"/>
              </a:rPr>
              <a:t>VENDER, genera oportunidades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b="1" dirty="0">
                <a:solidFill>
                  <a:srgbClr val="162B4A"/>
                </a:solidFill>
                <a:latin typeface="Aptos"/>
              </a:rPr>
              <a:t>COBRAR, genera liquidez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b="1" dirty="0">
                <a:solidFill>
                  <a:srgbClr val="162B4A"/>
                </a:solidFill>
                <a:latin typeface="Aptos"/>
              </a:rPr>
              <a:t>ADMINISTRAR BIEN LA CAJA, significa asegurarnos de tener dinero disponible cuando el negocio lo necesita</a:t>
            </a:r>
            <a:endParaRPr b="1" dirty="0">
              <a:solidFill>
                <a:srgbClr val="162B4A"/>
              </a:solidFill>
              <a:latin typeface="Aptos"/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6C9776B3-5B98-82BE-C2D1-3C8F10D0555F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639480" y="480496"/>
            <a:ext cx="1046552" cy="1046552"/>
          </a:xfrm>
          <a:prstGeom prst="rect">
            <a:avLst/>
          </a:prstGeom>
        </p:spPr>
      </p:pic>
      <p:sp>
        <p:nvSpPr>
          <p:cNvPr id="21" name="CuadroTexto 20">
            <a:extLst>
              <a:ext uri="{FF2B5EF4-FFF2-40B4-BE49-F238E27FC236}">
                <a16:creationId xmlns:a16="http://schemas.microsoft.com/office/drawing/2014/main" id="{23666E5E-F5CB-ACB1-46AE-73F39DEB3C9D}"/>
              </a:ext>
            </a:extLst>
          </p:cNvPr>
          <p:cNvSpPr txBox="1"/>
          <p:nvPr/>
        </p:nvSpPr>
        <p:spPr>
          <a:xfrm>
            <a:off x="1134706" y="4516994"/>
            <a:ext cx="440485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b="1" dirty="0">
                <a:solidFill>
                  <a:schemeClr val="accent6">
                    <a:lumMod val="50000"/>
                  </a:schemeClr>
                </a:solidFill>
              </a:rPr>
              <a:t>Pedir un anticipo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b="1" dirty="0">
                <a:solidFill>
                  <a:schemeClr val="accent6">
                    <a:lumMod val="50000"/>
                  </a:schemeClr>
                </a:solidFill>
              </a:rPr>
              <a:t>Negociar mayor plazo con proveedor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b="1" dirty="0">
                <a:solidFill>
                  <a:schemeClr val="accent6">
                    <a:lumMod val="50000"/>
                  </a:schemeClr>
                </a:solidFill>
              </a:rPr>
              <a:t>Usar </a:t>
            </a:r>
            <a:r>
              <a:rPr lang="es-MX" b="1" dirty="0" err="1">
                <a:solidFill>
                  <a:schemeClr val="accent6">
                    <a:lumMod val="50000"/>
                  </a:schemeClr>
                </a:solidFill>
              </a:rPr>
              <a:t>factoring</a:t>
            </a:r>
            <a:endParaRPr lang="es-MX" b="1" dirty="0">
              <a:solidFill>
                <a:schemeClr val="accent6">
                  <a:lumMod val="50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b="1" dirty="0">
                <a:solidFill>
                  <a:schemeClr val="accent6">
                    <a:lumMod val="50000"/>
                  </a:schemeClr>
                </a:solidFill>
              </a:rPr>
              <a:t>Solicitar financiamiento externo</a:t>
            </a:r>
            <a:endParaRPr lang="es-CL" b="1" dirty="0">
              <a:solidFill>
                <a:schemeClr val="accent6">
                  <a:lumMod val="50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L" b="1" dirty="0">
                <a:solidFill>
                  <a:schemeClr val="accent6">
                    <a:lumMod val="50000"/>
                  </a:schemeClr>
                </a:solidFill>
              </a:rPr>
              <a:t>Otros</a:t>
            </a:r>
            <a:endParaRPr lang="es-MX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4" name="TextBox 3">
            <a:extLst>
              <a:ext uri="{FF2B5EF4-FFF2-40B4-BE49-F238E27FC236}">
                <a16:creationId xmlns:a16="http://schemas.microsoft.com/office/drawing/2014/main" id="{B3B61BA9-B347-2D3D-3B7D-07ED41E3A8F0}"/>
              </a:ext>
            </a:extLst>
          </p:cNvPr>
          <p:cNvSpPr txBox="1"/>
          <p:nvPr/>
        </p:nvSpPr>
        <p:spPr>
          <a:xfrm>
            <a:off x="731520" y="399152"/>
            <a:ext cx="2482278" cy="707886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4000" b="1" i="0" dirty="0">
                <a:solidFill>
                  <a:srgbClr val="162B4A"/>
                </a:solidFill>
                <a:latin typeface="Aptos"/>
              </a:rPr>
              <a:t>E</a:t>
            </a:r>
            <a:r>
              <a:rPr lang="es-MX" sz="4000" b="1" i="0" dirty="0">
                <a:solidFill>
                  <a:srgbClr val="162B4A"/>
                </a:solidFill>
                <a:latin typeface="Aptos"/>
              </a:rPr>
              <a:t>JEMPLO</a:t>
            </a:r>
            <a:r>
              <a:rPr sz="4000" b="1" i="0" dirty="0">
                <a:solidFill>
                  <a:srgbClr val="162B4A"/>
                </a:solidFill>
                <a:latin typeface="Aptos"/>
              </a:rPr>
              <a:t>:</a:t>
            </a:r>
            <a:endParaRPr lang="es-MX" sz="4000" b="1" i="0" dirty="0">
              <a:solidFill>
                <a:srgbClr val="162B4A"/>
              </a:solidFill>
              <a:latin typeface="Aptos"/>
            </a:endParaRPr>
          </a:p>
        </p:txBody>
      </p:sp>
      <p:pic>
        <p:nvPicPr>
          <p:cNvPr id="26" name="Imagen 25" descr="78.600+ fotos de stock libres de derechos de Palabra No - iStock">
            <a:extLst>
              <a:ext uri="{FF2B5EF4-FFF2-40B4-BE49-F238E27FC236}">
                <a16:creationId xmlns:a16="http://schemas.microsoft.com/office/drawing/2014/main" id="{E1DD2237-2CD4-A738-BB07-27FFC3EB06C4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979014" y="4128946"/>
            <a:ext cx="1865376" cy="186537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/>
      <p:bldP spid="12" grpId="0"/>
      <p:bldP spid="13" grpId="0" animBg="1"/>
      <p:bldP spid="14" grpId="0" animBg="1"/>
      <p:bldP spid="15" grpId="0"/>
      <p:bldP spid="16" grpId="0"/>
      <p:bldP spid="17" grpId="0" animBg="1"/>
      <p:bldP spid="18" grpId="0" animBg="1"/>
      <p:bldP spid="19" grpId="0"/>
      <p:bldP spid="20" grpId="0"/>
      <p:bldP spid="22" grpId="0"/>
      <p:bldP spid="2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1B825E"/>
          </a:solidFill>
          <a:ln>
            <a:solidFill>
              <a:srgbClr val="1B825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02920" y="275747"/>
            <a:ext cx="11155680" cy="1015663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>
              <a:spcAft>
                <a:spcPts val="600"/>
              </a:spcAft>
            </a:pPr>
            <a:r>
              <a:rPr lang="es-CL" sz="6000" b="1" i="0" dirty="0">
                <a:solidFill>
                  <a:schemeClr val="tx2"/>
                </a:solidFill>
                <a:latin typeface="Aptos"/>
              </a:rPr>
              <a:t>ANATOMÍA</a:t>
            </a:r>
            <a:r>
              <a:rPr sz="6000" b="1" i="0" dirty="0">
                <a:solidFill>
                  <a:schemeClr val="tx2"/>
                </a:solidFill>
                <a:latin typeface="Aptos"/>
              </a:rPr>
              <a:t> del </a:t>
            </a:r>
            <a:r>
              <a:rPr lang="es-MX" sz="6000" b="1" dirty="0">
                <a:solidFill>
                  <a:schemeClr val="tx2"/>
                </a:solidFill>
                <a:latin typeface="Aptos"/>
              </a:rPr>
              <a:t>F</a:t>
            </a:r>
            <a:r>
              <a:rPr sz="6000" b="1" i="0" dirty="0" err="1">
                <a:solidFill>
                  <a:schemeClr val="tx2"/>
                </a:solidFill>
                <a:latin typeface="Aptos"/>
              </a:rPr>
              <a:t>lujo</a:t>
            </a:r>
            <a:r>
              <a:rPr sz="6000" b="1" i="0" dirty="0">
                <a:solidFill>
                  <a:schemeClr val="tx2"/>
                </a:solidFill>
                <a:latin typeface="Aptos"/>
              </a:rPr>
              <a:t> de </a:t>
            </a:r>
            <a:r>
              <a:rPr lang="es-MX" sz="6000" b="1" dirty="0">
                <a:solidFill>
                  <a:schemeClr val="tx2"/>
                </a:solidFill>
                <a:latin typeface="Aptos"/>
              </a:rPr>
              <a:t>C</a:t>
            </a:r>
            <a:r>
              <a:rPr sz="6000" b="1" i="0" dirty="0" err="1">
                <a:solidFill>
                  <a:schemeClr val="tx2"/>
                </a:solidFill>
                <a:latin typeface="Aptos"/>
              </a:rPr>
              <a:t>aja</a:t>
            </a:r>
            <a:endParaRPr sz="6000" b="1" i="0" dirty="0">
              <a:solidFill>
                <a:schemeClr val="tx2"/>
              </a:solidFill>
              <a:latin typeface="Apto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043251" y="1201780"/>
            <a:ext cx="6523074" cy="36933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>
              <a:spcAft>
                <a:spcPts val="600"/>
              </a:spcAft>
            </a:pPr>
            <a:r>
              <a:rPr lang="es-MX" b="1" i="0" dirty="0">
                <a:solidFill>
                  <a:srgbClr val="0070C0"/>
                </a:solidFill>
                <a:latin typeface="Aptos"/>
              </a:rPr>
              <a:t>IDENTIFICAR QUE DINERO ENTRA Y QUE DINERO SALE</a:t>
            </a:r>
            <a:endParaRPr b="1" i="0" dirty="0">
              <a:solidFill>
                <a:srgbClr val="0070C0"/>
              </a:solidFill>
              <a:latin typeface="Aptos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02920" y="6510528"/>
            <a:ext cx="11183112" cy="10972"/>
          </a:xfrm>
          <a:prstGeom prst="rect">
            <a:avLst/>
          </a:prstGeom>
          <a:solidFill>
            <a:srgbClr val="DEE5EA"/>
          </a:solidFill>
          <a:ln>
            <a:solidFill>
              <a:srgbClr val="DEE5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685800" y="1691640"/>
            <a:ext cx="5212080" cy="3337560"/>
          </a:xfrm>
          <a:prstGeom prst="roundRect">
            <a:avLst/>
          </a:prstGeom>
          <a:solidFill>
            <a:srgbClr val="F5F8FA"/>
          </a:solidFill>
          <a:ln>
            <a:solidFill>
              <a:srgbClr val="F5F8F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685800" y="1691640"/>
            <a:ext cx="82296" cy="3337560"/>
          </a:xfrm>
          <a:prstGeom prst="rect">
            <a:avLst/>
          </a:prstGeom>
          <a:solidFill>
            <a:srgbClr val="1B825E"/>
          </a:solidFill>
          <a:ln>
            <a:solidFill>
              <a:srgbClr val="1B825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886968" y="1856232"/>
            <a:ext cx="4846320" cy="52322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800" b="1" i="0" dirty="0">
                <a:solidFill>
                  <a:schemeClr val="accent3">
                    <a:lumMod val="50000"/>
                  </a:schemeClr>
                </a:solidFill>
                <a:latin typeface="Aptos"/>
              </a:rPr>
              <a:t>ENTRADAS DE EFECTIVO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86968" y="2295144"/>
            <a:ext cx="4828032" cy="2246769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400" b="0" i="0" dirty="0">
                <a:solidFill>
                  <a:srgbClr val="26313C"/>
                </a:solidFill>
                <a:latin typeface="Aptos"/>
              </a:rPr>
              <a:t>• Ventas al </a:t>
            </a:r>
            <a:r>
              <a:rPr sz="2400" b="0" i="0" dirty="0" err="1">
                <a:solidFill>
                  <a:srgbClr val="26313C"/>
                </a:solidFill>
                <a:latin typeface="Aptos"/>
              </a:rPr>
              <a:t>contado</a:t>
            </a:r>
            <a:endParaRPr sz="2400" b="0" i="0" dirty="0">
              <a:solidFill>
                <a:srgbClr val="26313C"/>
              </a:solidFill>
              <a:latin typeface="Aptos"/>
            </a:endParaRPr>
          </a:p>
          <a:p>
            <a:pPr algn="l">
              <a:spcAft>
                <a:spcPts val="600"/>
              </a:spcAft>
            </a:pPr>
            <a:r>
              <a:rPr sz="2400" b="1" i="0" dirty="0">
                <a:solidFill>
                  <a:srgbClr val="FF0000"/>
                </a:solidFill>
                <a:latin typeface="Aptos"/>
              </a:rPr>
              <a:t>• </a:t>
            </a:r>
            <a:r>
              <a:rPr sz="2400" b="1" i="0" dirty="0" err="1">
                <a:solidFill>
                  <a:srgbClr val="FF0000"/>
                </a:solidFill>
                <a:latin typeface="Aptos"/>
              </a:rPr>
              <a:t>Cobros</a:t>
            </a:r>
            <a:r>
              <a:rPr sz="2400" b="1" i="0" dirty="0">
                <a:solidFill>
                  <a:srgbClr val="FF0000"/>
                </a:solidFill>
                <a:latin typeface="Aptos"/>
              </a:rPr>
              <a:t> de </a:t>
            </a:r>
            <a:r>
              <a:rPr sz="2400" b="1" i="0" dirty="0" err="1">
                <a:solidFill>
                  <a:srgbClr val="FF0000"/>
                </a:solidFill>
                <a:latin typeface="Aptos"/>
              </a:rPr>
              <a:t>ventas</a:t>
            </a:r>
            <a:r>
              <a:rPr sz="2400" b="1" i="0" dirty="0">
                <a:solidFill>
                  <a:srgbClr val="FF0000"/>
                </a:solidFill>
                <a:latin typeface="Aptos"/>
              </a:rPr>
              <a:t> a </a:t>
            </a:r>
            <a:r>
              <a:rPr sz="2400" b="1" i="0" dirty="0" err="1">
                <a:solidFill>
                  <a:srgbClr val="FF0000"/>
                </a:solidFill>
                <a:latin typeface="Aptos"/>
              </a:rPr>
              <a:t>crédito</a:t>
            </a:r>
            <a:endParaRPr sz="2400" b="1" i="0" dirty="0">
              <a:solidFill>
                <a:srgbClr val="FF0000"/>
              </a:solidFill>
              <a:latin typeface="Aptos"/>
            </a:endParaRPr>
          </a:p>
          <a:p>
            <a:pPr algn="l">
              <a:spcAft>
                <a:spcPts val="600"/>
              </a:spcAft>
            </a:pPr>
            <a:r>
              <a:rPr sz="2400" b="0" i="0" dirty="0">
                <a:solidFill>
                  <a:srgbClr val="26313C"/>
                </a:solidFill>
                <a:latin typeface="Aptos"/>
              </a:rPr>
              <a:t>• </a:t>
            </a:r>
            <a:r>
              <a:rPr sz="2400" b="0" i="0" dirty="0" err="1">
                <a:solidFill>
                  <a:srgbClr val="26313C"/>
                </a:solidFill>
                <a:latin typeface="Aptos"/>
              </a:rPr>
              <a:t>Aportes</a:t>
            </a:r>
            <a:r>
              <a:rPr sz="2400" b="0" i="0" dirty="0">
                <a:solidFill>
                  <a:srgbClr val="26313C"/>
                </a:solidFill>
                <a:latin typeface="Aptos"/>
              </a:rPr>
              <a:t> de capital</a:t>
            </a:r>
          </a:p>
          <a:p>
            <a:pPr algn="l">
              <a:spcAft>
                <a:spcPts val="600"/>
              </a:spcAft>
            </a:pPr>
            <a:r>
              <a:rPr sz="2400" b="0" i="0" dirty="0">
                <a:solidFill>
                  <a:srgbClr val="26313C"/>
                </a:solidFill>
                <a:latin typeface="Aptos"/>
              </a:rPr>
              <a:t>• </a:t>
            </a:r>
            <a:r>
              <a:rPr sz="2400" b="0" i="0" dirty="0" err="1">
                <a:solidFill>
                  <a:srgbClr val="26313C"/>
                </a:solidFill>
                <a:latin typeface="Aptos"/>
              </a:rPr>
              <a:t>Préstamos</a:t>
            </a:r>
            <a:r>
              <a:rPr sz="2400" b="0" i="0" dirty="0">
                <a:solidFill>
                  <a:srgbClr val="26313C"/>
                </a:solidFill>
                <a:latin typeface="Aptos"/>
              </a:rPr>
              <a:t> </a:t>
            </a:r>
            <a:r>
              <a:rPr sz="2400" b="0" i="0" dirty="0" err="1">
                <a:solidFill>
                  <a:srgbClr val="26313C"/>
                </a:solidFill>
                <a:latin typeface="Aptos"/>
              </a:rPr>
              <a:t>recibidos</a:t>
            </a:r>
            <a:endParaRPr sz="2400" b="0" i="0" dirty="0">
              <a:solidFill>
                <a:srgbClr val="26313C"/>
              </a:solidFill>
              <a:latin typeface="Aptos"/>
            </a:endParaRPr>
          </a:p>
          <a:p>
            <a:pPr algn="l">
              <a:spcAft>
                <a:spcPts val="600"/>
              </a:spcAft>
            </a:pPr>
            <a:r>
              <a:rPr sz="2400" b="0" i="0" dirty="0">
                <a:solidFill>
                  <a:srgbClr val="26313C"/>
                </a:solidFill>
                <a:latin typeface="Aptos"/>
              </a:rPr>
              <a:t>• Venta de </a:t>
            </a:r>
            <a:r>
              <a:rPr sz="2400" b="0" i="0" dirty="0" err="1">
                <a:solidFill>
                  <a:srgbClr val="26313C"/>
                </a:solidFill>
                <a:latin typeface="Aptos"/>
              </a:rPr>
              <a:t>activos</a:t>
            </a:r>
            <a:r>
              <a:rPr sz="2400" b="0" i="0" dirty="0">
                <a:solidFill>
                  <a:srgbClr val="26313C"/>
                </a:solidFill>
                <a:latin typeface="Aptos"/>
              </a:rPr>
              <a:t> u </a:t>
            </a:r>
            <a:r>
              <a:rPr sz="2400" b="0" i="0" dirty="0" err="1">
                <a:solidFill>
                  <a:srgbClr val="26313C"/>
                </a:solidFill>
                <a:latin typeface="Aptos"/>
              </a:rPr>
              <a:t>otros</a:t>
            </a:r>
            <a:r>
              <a:rPr sz="2400" b="0" i="0" dirty="0">
                <a:solidFill>
                  <a:srgbClr val="26313C"/>
                </a:solidFill>
                <a:latin typeface="Aptos"/>
              </a:rPr>
              <a:t> </a:t>
            </a:r>
            <a:r>
              <a:rPr sz="2400" b="0" i="0" dirty="0" err="1">
                <a:solidFill>
                  <a:srgbClr val="26313C"/>
                </a:solidFill>
                <a:latin typeface="Aptos"/>
              </a:rPr>
              <a:t>cobros</a:t>
            </a:r>
            <a:endParaRPr sz="2400" b="0" i="0" dirty="0">
              <a:solidFill>
                <a:srgbClr val="26313C"/>
              </a:solidFill>
              <a:latin typeface="Aptos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6263640" y="1691640"/>
            <a:ext cx="5212080" cy="3337560"/>
          </a:xfrm>
          <a:prstGeom prst="roundRect">
            <a:avLst/>
          </a:prstGeom>
          <a:solidFill>
            <a:srgbClr val="F5F8FA"/>
          </a:solidFill>
          <a:ln>
            <a:solidFill>
              <a:srgbClr val="F5F8F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6263640" y="1691640"/>
            <a:ext cx="82296" cy="3337560"/>
          </a:xfrm>
          <a:prstGeom prst="rect">
            <a:avLst/>
          </a:prstGeom>
          <a:solidFill>
            <a:srgbClr val="B74141"/>
          </a:solidFill>
          <a:ln>
            <a:solidFill>
              <a:srgbClr val="B7414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6464807" y="1856232"/>
            <a:ext cx="4846320" cy="52322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800" b="1" i="0">
                <a:solidFill>
                  <a:schemeClr val="accent3">
                    <a:lumMod val="50000"/>
                  </a:schemeClr>
                </a:solidFill>
                <a:latin typeface="Aptos"/>
              </a:rPr>
              <a:t>SALIDAS DE EFECTIVO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64807" y="2295144"/>
            <a:ext cx="4828032" cy="2246769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400" b="0" i="0" dirty="0">
                <a:solidFill>
                  <a:srgbClr val="26313C"/>
                </a:solidFill>
                <a:latin typeface="Aptos"/>
              </a:rPr>
              <a:t>• </a:t>
            </a:r>
            <a:r>
              <a:rPr sz="2400" b="0" i="0" dirty="0" err="1">
                <a:solidFill>
                  <a:srgbClr val="26313C"/>
                </a:solidFill>
                <a:latin typeface="Aptos"/>
              </a:rPr>
              <a:t>Compras</a:t>
            </a:r>
            <a:r>
              <a:rPr sz="2400" b="0" i="0" dirty="0">
                <a:solidFill>
                  <a:srgbClr val="26313C"/>
                </a:solidFill>
                <a:latin typeface="Aptos"/>
              </a:rPr>
              <a:t> y </a:t>
            </a:r>
            <a:r>
              <a:rPr lang="es-CL" sz="2400" b="0" i="0" dirty="0">
                <a:solidFill>
                  <a:srgbClr val="26313C"/>
                </a:solidFill>
                <a:latin typeface="Aptos"/>
              </a:rPr>
              <a:t>pagos a </a:t>
            </a:r>
            <a:r>
              <a:rPr sz="2400" b="0" i="0" dirty="0" err="1">
                <a:solidFill>
                  <a:srgbClr val="26313C"/>
                </a:solidFill>
                <a:latin typeface="Aptos"/>
              </a:rPr>
              <a:t>proveedores</a:t>
            </a:r>
            <a:endParaRPr sz="2400" b="0" i="0" dirty="0">
              <a:solidFill>
                <a:srgbClr val="26313C"/>
              </a:solidFill>
              <a:latin typeface="Aptos"/>
            </a:endParaRPr>
          </a:p>
          <a:p>
            <a:pPr algn="l">
              <a:spcAft>
                <a:spcPts val="600"/>
              </a:spcAft>
            </a:pPr>
            <a:r>
              <a:rPr sz="2400" b="0" i="0" dirty="0">
                <a:solidFill>
                  <a:srgbClr val="26313C"/>
                </a:solidFill>
                <a:latin typeface="Aptos"/>
              </a:rPr>
              <a:t>• </a:t>
            </a:r>
            <a:r>
              <a:rPr sz="2400" b="0" i="0" dirty="0" err="1">
                <a:solidFill>
                  <a:srgbClr val="26313C"/>
                </a:solidFill>
                <a:latin typeface="Aptos"/>
              </a:rPr>
              <a:t>Sueldos</a:t>
            </a:r>
            <a:r>
              <a:rPr sz="2400" b="0" i="0" dirty="0">
                <a:solidFill>
                  <a:srgbClr val="26313C"/>
                </a:solidFill>
                <a:latin typeface="Aptos"/>
              </a:rPr>
              <a:t> y </a:t>
            </a:r>
            <a:r>
              <a:rPr sz="2400" b="0" i="0" dirty="0" err="1">
                <a:solidFill>
                  <a:srgbClr val="26313C"/>
                </a:solidFill>
                <a:latin typeface="Aptos"/>
              </a:rPr>
              <a:t>remuneraciones</a:t>
            </a:r>
            <a:endParaRPr sz="2400" b="0" i="0" dirty="0">
              <a:solidFill>
                <a:srgbClr val="26313C"/>
              </a:solidFill>
              <a:latin typeface="Aptos"/>
            </a:endParaRPr>
          </a:p>
          <a:p>
            <a:pPr algn="l">
              <a:spcAft>
                <a:spcPts val="600"/>
              </a:spcAft>
            </a:pPr>
            <a:r>
              <a:rPr sz="2400" b="0" i="0" dirty="0">
                <a:solidFill>
                  <a:srgbClr val="26313C"/>
                </a:solidFill>
                <a:latin typeface="Aptos"/>
              </a:rPr>
              <a:t>• </a:t>
            </a:r>
            <a:r>
              <a:rPr sz="2400" b="0" i="0" dirty="0" err="1">
                <a:solidFill>
                  <a:srgbClr val="26313C"/>
                </a:solidFill>
                <a:latin typeface="Aptos"/>
              </a:rPr>
              <a:t>Arriendo</a:t>
            </a:r>
            <a:r>
              <a:rPr sz="2400" b="0" i="0" dirty="0">
                <a:solidFill>
                  <a:srgbClr val="26313C"/>
                </a:solidFill>
                <a:latin typeface="Aptos"/>
              </a:rPr>
              <a:t> y </a:t>
            </a:r>
            <a:r>
              <a:rPr sz="2400" b="0" i="0" dirty="0" err="1">
                <a:solidFill>
                  <a:srgbClr val="26313C"/>
                </a:solidFill>
                <a:latin typeface="Aptos"/>
              </a:rPr>
              <a:t>servicios</a:t>
            </a:r>
            <a:endParaRPr sz="2400" b="0" i="0" dirty="0">
              <a:solidFill>
                <a:srgbClr val="26313C"/>
              </a:solidFill>
              <a:latin typeface="Aptos"/>
            </a:endParaRPr>
          </a:p>
          <a:p>
            <a:pPr algn="l">
              <a:spcAft>
                <a:spcPts val="600"/>
              </a:spcAft>
            </a:pPr>
            <a:r>
              <a:rPr sz="2400" b="0" i="0" dirty="0">
                <a:solidFill>
                  <a:srgbClr val="26313C"/>
                </a:solidFill>
                <a:latin typeface="Aptos"/>
              </a:rPr>
              <a:t>• </a:t>
            </a:r>
            <a:r>
              <a:rPr sz="2400" b="0" i="0" dirty="0" err="1">
                <a:solidFill>
                  <a:srgbClr val="26313C"/>
                </a:solidFill>
                <a:latin typeface="Aptos"/>
              </a:rPr>
              <a:t>Impuestos</a:t>
            </a:r>
            <a:r>
              <a:rPr sz="2400" b="0" i="0" dirty="0">
                <a:solidFill>
                  <a:srgbClr val="26313C"/>
                </a:solidFill>
                <a:latin typeface="Aptos"/>
              </a:rPr>
              <a:t> </a:t>
            </a:r>
          </a:p>
          <a:p>
            <a:pPr algn="l">
              <a:spcAft>
                <a:spcPts val="600"/>
              </a:spcAft>
            </a:pPr>
            <a:r>
              <a:rPr sz="2400" b="0" i="0" dirty="0">
                <a:solidFill>
                  <a:srgbClr val="26313C"/>
                </a:solidFill>
                <a:latin typeface="Aptos"/>
              </a:rPr>
              <a:t>• </a:t>
            </a:r>
            <a:r>
              <a:rPr sz="2400" b="0" i="0" dirty="0" err="1">
                <a:solidFill>
                  <a:srgbClr val="26313C"/>
                </a:solidFill>
                <a:latin typeface="Aptos"/>
              </a:rPr>
              <a:t>Cuotas</a:t>
            </a:r>
            <a:r>
              <a:rPr sz="2400" b="0" i="0" dirty="0">
                <a:solidFill>
                  <a:srgbClr val="26313C"/>
                </a:solidFill>
                <a:latin typeface="Aptos"/>
              </a:rPr>
              <a:t> de </a:t>
            </a:r>
            <a:r>
              <a:rPr sz="2400" b="0" i="0" dirty="0" err="1">
                <a:solidFill>
                  <a:srgbClr val="26313C"/>
                </a:solidFill>
                <a:latin typeface="Aptos"/>
              </a:rPr>
              <a:t>deudas</a:t>
            </a:r>
            <a:r>
              <a:rPr sz="2400" b="0" i="0" dirty="0">
                <a:solidFill>
                  <a:srgbClr val="26313C"/>
                </a:solidFill>
                <a:latin typeface="Aptos"/>
              </a:rPr>
              <a:t> y </a:t>
            </a:r>
            <a:r>
              <a:rPr sz="2400" b="0" i="0" dirty="0" err="1">
                <a:solidFill>
                  <a:srgbClr val="26313C"/>
                </a:solidFill>
                <a:latin typeface="Aptos"/>
              </a:rPr>
              <a:t>otros</a:t>
            </a:r>
            <a:r>
              <a:rPr sz="2400" b="0" i="0" dirty="0">
                <a:solidFill>
                  <a:srgbClr val="26313C"/>
                </a:solidFill>
                <a:latin typeface="Aptos"/>
              </a:rPr>
              <a:t> </a:t>
            </a:r>
            <a:r>
              <a:rPr sz="2400" b="0" i="0" dirty="0" err="1">
                <a:solidFill>
                  <a:srgbClr val="26313C"/>
                </a:solidFill>
                <a:latin typeface="Aptos"/>
              </a:rPr>
              <a:t>pagos</a:t>
            </a:r>
            <a:endParaRPr sz="2400" b="0" i="0" dirty="0">
              <a:solidFill>
                <a:srgbClr val="26313C"/>
              </a:solidFill>
              <a:latin typeface="Aptos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26949" y="5223560"/>
            <a:ext cx="3536708" cy="109260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45720" rIns="45720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lang="es-MX" sz="2000" b="1" i="0" dirty="0">
                <a:solidFill>
                  <a:srgbClr val="FF0000"/>
                </a:solidFill>
                <a:latin typeface="Aptos"/>
              </a:rPr>
              <a:t>IMPORTANTE</a:t>
            </a:r>
            <a:r>
              <a:rPr sz="2000" b="1" i="0" dirty="0">
                <a:solidFill>
                  <a:srgbClr val="FF0000"/>
                </a:solidFill>
                <a:latin typeface="Aptos"/>
              </a:rPr>
              <a:t>: </a:t>
            </a:r>
            <a:endParaRPr lang="es-MX" sz="2000" b="1" i="0" dirty="0">
              <a:solidFill>
                <a:srgbClr val="FF0000"/>
              </a:solidFill>
              <a:latin typeface="Aptos"/>
            </a:endParaRPr>
          </a:p>
          <a:p>
            <a:pPr algn="l">
              <a:spcAft>
                <a:spcPts val="600"/>
              </a:spcAft>
            </a:pPr>
            <a:r>
              <a:rPr sz="2000" b="1" i="0" dirty="0">
                <a:solidFill>
                  <a:srgbClr val="002060"/>
                </a:solidFill>
                <a:latin typeface="Aptos"/>
              </a:rPr>
              <a:t>La </a:t>
            </a:r>
            <a:r>
              <a:rPr sz="2000" b="1" i="0" dirty="0" err="1">
                <a:solidFill>
                  <a:srgbClr val="002060"/>
                </a:solidFill>
                <a:latin typeface="Aptos"/>
              </a:rPr>
              <a:t>venta</a:t>
            </a:r>
            <a:r>
              <a:rPr sz="2000" b="1" i="0" dirty="0">
                <a:solidFill>
                  <a:srgbClr val="002060"/>
                </a:solidFill>
                <a:latin typeface="Aptos"/>
              </a:rPr>
              <a:t> a </a:t>
            </a:r>
            <a:r>
              <a:rPr sz="2000" b="1" i="0" dirty="0" err="1">
                <a:solidFill>
                  <a:srgbClr val="002060"/>
                </a:solidFill>
                <a:latin typeface="Aptos"/>
              </a:rPr>
              <a:t>crédito</a:t>
            </a:r>
            <a:r>
              <a:rPr sz="2000" b="1" i="0" dirty="0">
                <a:solidFill>
                  <a:srgbClr val="002060"/>
                </a:solidFill>
                <a:latin typeface="Aptos"/>
              </a:rPr>
              <a:t> no es </a:t>
            </a:r>
            <a:r>
              <a:rPr sz="2000" b="1" i="0" dirty="0" err="1">
                <a:solidFill>
                  <a:srgbClr val="002060"/>
                </a:solidFill>
                <a:latin typeface="Aptos"/>
              </a:rPr>
              <a:t>efectivo</a:t>
            </a:r>
            <a:r>
              <a:rPr sz="2000" b="1" i="0" dirty="0">
                <a:solidFill>
                  <a:srgbClr val="002060"/>
                </a:solidFill>
                <a:latin typeface="Aptos"/>
              </a:rPr>
              <a:t> hasta </a:t>
            </a:r>
            <a:r>
              <a:rPr sz="2000" b="1" i="0" dirty="0" err="1">
                <a:solidFill>
                  <a:srgbClr val="002060"/>
                </a:solidFill>
                <a:latin typeface="Aptos"/>
              </a:rPr>
              <a:t>que</a:t>
            </a:r>
            <a:r>
              <a:rPr sz="2000" b="1" i="0" dirty="0">
                <a:solidFill>
                  <a:srgbClr val="002060"/>
                </a:solidFill>
                <a:latin typeface="Aptos"/>
              </a:rPr>
              <a:t> se cobra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F3BAD661-0BCE-E86D-61CC-7C80947CFB7B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571200" y="5365422"/>
            <a:ext cx="1046552" cy="104655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1B825E"/>
          </a:solidFill>
          <a:ln>
            <a:solidFill>
              <a:srgbClr val="1B825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83669" y="456347"/>
            <a:ext cx="9441616" cy="769441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4400" b="1" i="0" dirty="0">
                <a:solidFill>
                  <a:srgbClr val="162B4A"/>
                </a:solidFill>
                <a:latin typeface="Aptos"/>
              </a:rPr>
              <a:t>La </a:t>
            </a:r>
            <a:r>
              <a:rPr lang="es-MX" sz="4400" b="1" i="0" dirty="0">
                <a:solidFill>
                  <a:srgbClr val="162B4A"/>
                </a:solidFill>
                <a:latin typeface="Aptos"/>
              </a:rPr>
              <a:t>FÓRMULA</a:t>
            </a:r>
            <a:r>
              <a:rPr sz="4400" b="1" i="0" dirty="0">
                <a:solidFill>
                  <a:srgbClr val="162B4A"/>
                </a:solidFill>
                <a:latin typeface="Aptos"/>
              </a:rPr>
              <a:t> </a:t>
            </a:r>
            <a:r>
              <a:rPr sz="4400" b="1" i="0" dirty="0" err="1">
                <a:solidFill>
                  <a:srgbClr val="162B4A"/>
                </a:solidFill>
                <a:latin typeface="Aptos"/>
              </a:rPr>
              <a:t>que</a:t>
            </a:r>
            <a:r>
              <a:rPr sz="4400" b="1" i="0" dirty="0">
                <a:solidFill>
                  <a:srgbClr val="162B4A"/>
                </a:solidFill>
                <a:latin typeface="Aptos"/>
              </a:rPr>
              <a:t> </a:t>
            </a:r>
            <a:r>
              <a:rPr sz="4400" b="1" i="0" dirty="0" err="1">
                <a:solidFill>
                  <a:srgbClr val="162B4A"/>
                </a:solidFill>
                <a:latin typeface="Aptos"/>
              </a:rPr>
              <a:t>debes</a:t>
            </a:r>
            <a:r>
              <a:rPr sz="4400" b="1" i="0" dirty="0">
                <a:solidFill>
                  <a:srgbClr val="162B4A"/>
                </a:solidFill>
                <a:latin typeface="Aptos"/>
              </a:rPr>
              <a:t> </a:t>
            </a:r>
            <a:r>
              <a:rPr lang="es-MX" sz="4400" b="1" i="0" dirty="0">
                <a:solidFill>
                  <a:srgbClr val="162B4A"/>
                </a:solidFill>
                <a:latin typeface="Aptos"/>
              </a:rPr>
              <a:t>RECORDAR</a:t>
            </a:r>
            <a:endParaRPr sz="4400" b="1" i="0" dirty="0">
              <a:solidFill>
                <a:srgbClr val="162B4A"/>
              </a:solidFill>
              <a:latin typeface="Apto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66608" y="1118968"/>
            <a:ext cx="9111038" cy="461665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400" b="1" i="0" dirty="0">
                <a:solidFill>
                  <a:schemeClr val="tx2"/>
                </a:solidFill>
                <a:latin typeface="Aptos"/>
              </a:rPr>
              <a:t>El </a:t>
            </a:r>
            <a:r>
              <a:rPr sz="2400" b="1" i="0" dirty="0" err="1">
                <a:solidFill>
                  <a:schemeClr val="tx2"/>
                </a:solidFill>
                <a:latin typeface="Aptos"/>
              </a:rPr>
              <a:t>saldo</a:t>
            </a:r>
            <a:r>
              <a:rPr sz="2400" b="1" i="0" dirty="0">
                <a:solidFill>
                  <a:schemeClr val="tx2"/>
                </a:solidFill>
                <a:latin typeface="Aptos"/>
              </a:rPr>
              <a:t> final de un </a:t>
            </a:r>
            <a:r>
              <a:rPr sz="2400" b="1" i="0" dirty="0" err="1">
                <a:solidFill>
                  <a:schemeClr val="tx2"/>
                </a:solidFill>
                <a:latin typeface="Aptos"/>
              </a:rPr>
              <a:t>mes</a:t>
            </a:r>
            <a:r>
              <a:rPr sz="2400" b="1" i="0" dirty="0">
                <a:solidFill>
                  <a:schemeClr val="tx2"/>
                </a:solidFill>
                <a:latin typeface="Aptos"/>
              </a:rPr>
              <a:t> </a:t>
            </a:r>
            <a:r>
              <a:rPr sz="2400" b="1" i="0" dirty="0" err="1">
                <a:solidFill>
                  <a:schemeClr val="tx2"/>
                </a:solidFill>
                <a:latin typeface="Aptos"/>
              </a:rPr>
              <a:t>pasa</a:t>
            </a:r>
            <a:r>
              <a:rPr sz="2400" b="1" i="0" dirty="0">
                <a:solidFill>
                  <a:schemeClr val="tx2"/>
                </a:solidFill>
                <a:latin typeface="Aptos"/>
              </a:rPr>
              <a:t> a ser el </a:t>
            </a:r>
            <a:r>
              <a:rPr sz="2400" b="1" i="0" dirty="0" err="1">
                <a:solidFill>
                  <a:schemeClr val="tx2"/>
                </a:solidFill>
                <a:latin typeface="Aptos"/>
              </a:rPr>
              <a:t>saldo</a:t>
            </a:r>
            <a:r>
              <a:rPr sz="2400" b="1" i="0" dirty="0">
                <a:solidFill>
                  <a:schemeClr val="tx2"/>
                </a:solidFill>
                <a:latin typeface="Aptos"/>
              </a:rPr>
              <a:t> </a:t>
            </a:r>
            <a:r>
              <a:rPr sz="2400" b="1" i="0" dirty="0" err="1">
                <a:solidFill>
                  <a:schemeClr val="tx2"/>
                </a:solidFill>
                <a:latin typeface="Aptos"/>
              </a:rPr>
              <a:t>inicial</a:t>
            </a:r>
            <a:r>
              <a:rPr sz="2400" b="1" i="0" dirty="0">
                <a:solidFill>
                  <a:schemeClr val="tx2"/>
                </a:solidFill>
                <a:latin typeface="Aptos"/>
              </a:rPr>
              <a:t> del </a:t>
            </a:r>
            <a:r>
              <a:rPr sz="2400" b="1" i="0" dirty="0" err="1">
                <a:solidFill>
                  <a:schemeClr val="tx2"/>
                </a:solidFill>
                <a:latin typeface="Aptos"/>
              </a:rPr>
              <a:t>siguiente</a:t>
            </a:r>
            <a:r>
              <a:rPr sz="2400" b="1" i="0" dirty="0">
                <a:solidFill>
                  <a:schemeClr val="tx2"/>
                </a:solidFill>
                <a:latin typeface="Aptos"/>
              </a:rPr>
              <a:t>.</a:t>
            </a:r>
          </a:p>
        </p:txBody>
      </p:sp>
      <p:sp>
        <p:nvSpPr>
          <p:cNvPr id="6" name="Rectangle 5"/>
          <p:cNvSpPr/>
          <p:nvPr/>
        </p:nvSpPr>
        <p:spPr>
          <a:xfrm>
            <a:off x="502920" y="6510528"/>
            <a:ext cx="11183112" cy="10972"/>
          </a:xfrm>
          <a:prstGeom prst="rect">
            <a:avLst/>
          </a:prstGeom>
          <a:solidFill>
            <a:srgbClr val="DEE5EA"/>
          </a:solidFill>
          <a:ln>
            <a:solidFill>
              <a:srgbClr val="DEE5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777240" y="1737360"/>
            <a:ext cx="10652760" cy="1051560"/>
          </a:xfrm>
          <a:prstGeom prst="roundRect">
            <a:avLst/>
          </a:prstGeom>
          <a:solidFill>
            <a:srgbClr val="162B4A"/>
          </a:solidFill>
          <a:ln>
            <a:solidFill>
              <a:srgbClr val="162B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960120" y="2048256"/>
            <a:ext cx="10241280" cy="52322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>
              <a:spcAft>
                <a:spcPts val="600"/>
              </a:spcAft>
            </a:pPr>
            <a:r>
              <a:rPr sz="2800" b="1" i="0" dirty="0">
                <a:solidFill>
                  <a:srgbClr val="FFFFFF"/>
                </a:solidFill>
                <a:latin typeface="Aptos"/>
              </a:rPr>
              <a:t>SALDO INICIAL  +  ENTRADAS  −  SALIDAS  =  SALDO FINAL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22960" y="2965417"/>
            <a:ext cx="2468880" cy="1417320"/>
          </a:xfrm>
          <a:prstGeom prst="roundRect">
            <a:avLst/>
          </a:prstGeom>
          <a:solidFill>
            <a:srgbClr val="F5F8FA"/>
          </a:solidFill>
          <a:ln>
            <a:solidFill>
              <a:srgbClr val="F5F8F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822960" y="2965417"/>
            <a:ext cx="82296" cy="1417320"/>
          </a:xfrm>
          <a:prstGeom prst="rect">
            <a:avLst/>
          </a:prstGeom>
          <a:solidFill>
            <a:srgbClr val="1F3A5B"/>
          </a:solidFill>
          <a:ln>
            <a:solidFill>
              <a:srgbClr val="1F3A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1024128" y="3130009"/>
            <a:ext cx="2103120" cy="461665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400" b="1" i="0" dirty="0">
                <a:solidFill>
                  <a:srgbClr val="162B4A"/>
                </a:solidFill>
                <a:latin typeface="Aptos"/>
              </a:rPr>
              <a:t>Saldo </a:t>
            </a:r>
            <a:r>
              <a:rPr sz="2400" b="1" i="0" dirty="0" err="1">
                <a:solidFill>
                  <a:srgbClr val="162B4A"/>
                </a:solidFill>
                <a:latin typeface="Aptos"/>
              </a:rPr>
              <a:t>inicial</a:t>
            </a:r>
            <a:endParaRPr sz="2400" b="1" i="0" dirty="0">
              <a:solidFill>
                <a:srgbClr val="162B4A"/>
              </a:solidFill>
              <a:latin typeface="Aptos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024128" y="3568920"/>
            <a:ext cx="2084832" cy="584775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3200" b="0" i="0" dirty="0">
                <a:solidFill>
                  <a:srgbClr val="26313C"/>
                </a:solidFill>
                <a:latin typeface="Aptos"/>
              </a:rPr>
              <a:t>$300.000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3474720" y="2965417"/>
            <a:ext cx="2468880" cy="1417320"/>
          </a:xfrm>
          <a:prstGeom prst="roundRect">
            <a:avLst/>
          </a:prstGeom>
          <a:solidFill>
            <a:srgbClr val="F5F8FA"/>
          </a:solidFill>
          <a:ln>
            <a:solidFill>
              <a:srgbClr val="F5F8F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3474720" y="2965417"/>
            <a:ext cx="82296" cy="1417320"/>
          </a:xfrm>
          <a:prstGeom prst="rect">
            <a:avLst/>
          </a:prstGeom>
          <a:solidFill>
            <a:srgbClr val="1B825E"/>
          </a:solidFill>
          <a:ln>
            <a:solidFill>
              <a:srgbClr val="1B825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3675887" y="3130009"/>
            <a:ext cx="2103120" cy="461665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400" b="1" i="0" dirty="0">
                <a:solidFill>
                  <a:schemeClr val="tx2"/>
                </a:solidFill>
                <a:latin typeface="Aptos"/>
              </a:rPr>
              <a:t>+ Entradas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675887" y="3568920"/>
            <a:ext cx="2084832" cy="584775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3200" b="0" i="0">
                <a:solidFill>
                  <a:schemeClr val="tx2"/>
                </a:solidFill>
                <a:latin typeface="Aptos"/>
              </a:rPr>
              <a:t>$900.000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126480" y="2965417"/>
            <a:ext cx="2468880" cy="1417320"/>
          </a:xfrm>
          <a:prstGeom prst="roundRect">
            <a:avLst/>
          </a:prstGeom>
          <a:solidFill>
            <a:srgbClr val="F5F8FA"/>
          </a:solidFill>
          <a:ln>
            <a:solidFill>
              <a:srgbClr val="F5F8F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ectangle 19"/>
          <p:cNvSpPr/>
          <p:nvPr/>
        </p:nvSpPr>
        <p:spPr>
          <a:xfrm>
            <a:off x="6126480" y="2965417"/>
            <a:ext cx="82296" cy="1417320"/>
          </a:xfrm>
          <a:prstGeom prst="rect">
            <a:avLst/>
          </a:prstGeom>
          <a:solidFill>
            <a:srgbClr val="B74141"/>
          </a:solidFill>
          <a:ln>
            <a:solidFill>
              <a:srgbClr val="B7414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6327648" y="3130009"/>
            <a:ext cx="2103120" cy="461665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400" b="1" i="0">
                <a:solidFill>
                  <a:srgbClr val="FF0000"/>
                </a:solidFill>
                <a:latin typeface="Aptos"/>
              </a:rPr>
              <a:t>− Salidas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327648" y="3568920"/>
            <a:ext cx="2084832" cy="584775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3200" b="0" i="0" dirty="0">
                <a:solidFill>
                  <a:srgbClr val="FF0000"/>
                </a:solidFill>
                <a:latin typeface="Aptos"/>
              </a:rPr>
              <a:t>$750.000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8778240" y="2965417"/>
            <a:ext cx="2468880" cy="1417320"/>
          </a:xfrm>
          <a:prstGeom prst="roundRect">
            <a:avLst/>
          </a:prstGeom>
          <a:solidFill>
            <a:srgbClr val="F5F8FA"/>
          </a:solidFill>
          <a:ln>
            <a:solidFill>
              <a:srgbClr val="F5F8F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Rectangle 23"/>
          <p:cNvSpPr/>
          <p:nvPr/>
        </p:nvSpPr>
        <p:spPr>
          <a:xfrm>
            <a:off x="8778240" y="2965417"/>
            <a:ext cx="82296" cy="1417320"/>
          </a:xfrm>
          <a:prstGeom prst="rect">
            <a:avLst/>
          </a:prstGeom>
          <a:solidFill>
            <a:srgbClr val="1B825E"/>
          </a:solidFill>
          <a:ln>
            <a:solidFill>
              <a:srgbClr val="1B825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8979408" y="3130009"/>
            <a:ext cx="2103120" cy="461665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400" b="1" i="0">
                <a:solidFill>
                  <a:srgbClr val="162B4A"/>
                </a:solidFill>
                <a:latin typeface="Aptos"/>
              </a:rPr>
              <a:t>= Saldo final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979408" y="3568920"/>
            <a:ext cx="2084832" cy="584775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3200" b="0" i="0">
                <a:solidFill>
                  <a:srgbClr val="26313C"/>
                </a:solidFill>
                <a:latin typeface="Aptos"/>
              </a:rPr>
              <a:t>$450.000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02920" y="4662363"/>
            <a:ext cx="11022773" cy="1646605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>
              <a:spcAft>
                <a:spcPts val="600"/>
              </a:spcAft>
            </a:pPr>
            <a:r>
              <a:rPr sz="4000" b="1" i="0" dirty="0">
                <a:solidFill>
                  <a:schemeClr val="accent6">
                    <a:lumMod val="50000"/>
                  </a:schemeClr>
                </a:solidFill>
                <a:latin typeface="Aptos"/>
              </a:rPr>
              <a:t>Un </a:t>
            </a:r>
            <a:r>
              <a:rPr sz="4000" b="1" i="0" dirty="0" err="1">
                <a:solidFill>
                  <a:schemeClr val="accent6">
                    <a:lumMod val="50000"/>
                  </a:schemeClr>
                </a:solidFill>
                <a:latin typeface="Aptos"/>
              </a:rPr>
              <a:t>saldo</a:t>
            </a:r>
            <a:r>
              <a:rPr sz="4000" b="1" i="0" dirty="0">
                <a:solidFill>
                  <a:schemeClr val="accent6">
                    <a:lumMod val="50000"/>
                  </a:schemeClr>
                </a:solidFill>
                <a:latin typeface="Aptos"/>
              </a:rPr>
              <a:t> </a:t>
            </a:r>
            <a:r>
              <a:rPr sz="4000" b="1" i="0" dirty="0" err="1">
                <a:solidFill>
                  <a:schemeClr val="accent6">
                    <a:lumMod val="50000"/>
                  </a:schemeClr>
                </a:solidFill>
                <a:latin typeface="Aptos"/>
              </a:rPr>
              <a:t>negativo</a:t>
            </a:r>
            <a:r>
              <a:rPr sz="4000" b="1" i="0" dirty="0">
                <a:solidFill>
                  <a:schemeClr val="accent6">
                    <a:lumMod val="50000"/>
                  </a:schemeClr>
                </a:solidFill>
                <a:latin typeface="Aptos"/>
              </a:rPr>
              <a:t> </a:t>
            </a:r>
            <a:r>
              <a:rPr sz="4000" b="1" i="0" dirty="0" err="1">
                <a:solidFill>
                  <a:schemeClr val="accent6">
                    <a:lumMod val="50000"/>
                  </a:schemeClr>
                </a:solidFill>
                <a:latin typeface="Aptos"/>
              </a:rPr>
              <a:t>proyectado</a:t>
            </a:r>
            <a:r>
              <a:rPr sz="4000" b="1" i="0" dirty="0">
                <a:solidFill>
                  <a:schemeClr val="accent6">
                    <a:lumMod val="50000"/>
                  </a:schemeClr>
                </a:solidFill>
                <a:latin typeface="Aptos"/>
              </a:rPr>
              <a:t> es </a:t>
            </a:r>
            <a:r>
              <a:rPr sz="4000" b="1" i="0" dirty="0" err="1">
                <a:solidFill>
                  <a:schemeClr val="accent6">
                    <a:lumMod val="50000"/>
                  </a:schemeClr>
                </a:solidFill>
                <a:latin typeface="Aptos"/>
              </a:rPr>
              <a:t>una</a:t>
            </a:r>
            <a:r>
              <a:rPr sz="4000" b="1" i="0" dirty="0">
                <a:solidFill>
                  <a:schemeClr val="accent6">
                    <a:lumMod val="50000"/>
                  </a:schemeClr>
                </a:solidFill>
                <a:latin typeface="Aptos"/>
              </a:rPr>
              <a:t> </a:t>
            </a:r>
            <a:r>
              <a:rPr lang="es-MX" sz="4000" b="1" i="0" dirty="0">
                <a:solidFill>
                  <a:schemeClr val="accent6">
                    <a:lumMod val="50000"/>
                  </a:schemeClr>
                </a:solidFill>
                <a:latin typeface="Aptos"/>
              </a:rPr>
              <a:t>ALERTA</a:t>
            </a:r>
            <a:r>
              <a:rPr sz="4000" b="1" i="0" dirty="0">
                <a:solidFill>
                  <a:schemeClr val="accent6">
                    <a:lumMod val="50000"/>
                  </a:schemeClr>
                </a:solidFill>
                <a:latin typeface="Aptos"/>
              </a:rPr>
              <a:t>:</a:t>
            </a:r>
            <a:endParaRPr lang="es-MX" sz="4000" b="1" i="0" dirty="0">
              <a:solidFill>
                <a:schemeClr val="accent6">
                  <a:lumMod val="50000"/>
                </a:schemeClr>
              </a:solidFill>
              <a:latin typeface="Aptos"/>
            </a:endParaRPr>
          </a:p>
          <a:p>
            <a:pPr algn="ctr">
              <a:spcAft>
                <a:spcPts val="600"/>
              </a:spcAft>
            </a:pPr>
            <a:r>
              <a:rPr lang="es-CL" sz="2800" b="1" dirty="0">
                <a:solidFill>
                  <a:schemeClr val="accent6">
                    <a:lumMod val="50000"/>
                  </a:schemeClr>
                </a:solidFill>
                <a:latin typeface="Aptos"/>
              </a:rPr>
              <a:t>I</a:t>
            </a:r>
            <a:r>
              <a:rPr sz="2800" b="1" i="0" dirty="0" err="1">
                <a:solidFill>
                  <a:schemeClr val="accent6">
                    <a:lumMod val="50000"/>
                  </a:schemeClr>
                </a:solidFill>
                <a:latin typeface="Aptos"/>
              </a:rPr>
              <a:t>ndica</a:t>
            </a:r>
            <a:r>
              <a:rPr sz="2800" b="1" i="0" dirty="0">
                <a:solidFill>
                  <a:schemeClr val="accent6">
                    <a:lumMod val="50000"/>
                  </a:schemeClr>
                </a:solidFill>
                <a:latin typeface="Aptos"/>
              </a:rPr>
              <a:t> </a:t>
            </a:r>
            <a:r>
              <a:rPr sz="2800" b="1" i="0" dirty="0" err="1">
                <a:solidFill>
                  <a:schemeClr val="accent6">
                    <a:lumMod val="50000"/>
                  </a:schemeClr>
                </a:solidFill>
                <a:latin typeface="Aptos"/>
              </a:rPr>
              <a:t>que</a:t>
            </a:r>
            <a:r>
              <a:rPr sz="2800" b="1" i="0" dirty="0">
                <a:solidFill>
                  <a:schemeClr val="accent6">
                    <a:lumMod val="50000"/>
                  </a:schemeClr>
                </a:solidFill>
                <a:latin typeface="Aptos"/>
              </a:rPr>
              <a:t> </a:t>
            </a:r>
            <a:r>
              <a:rPr sz="2800" b="1" i="0" dirty="0" err="1">
                <a:solidFill>
                  <a:schemeClr val="accent6">
                    <a:lumMod val="50000"/>
                  </a:schemeClr>
                </a:solidFill>
                <a:latin typeface="Aptos"/>
              </a:rPr>
              <a:t>debes</a:t>
            </a:r>
            <a:r>
              <a:rPr sz="2800" b="1" i="0" dirty="0">
                <a:solidFill>
                  <a:schemeClr val="accent6">
                    <a:lumMod val="50000"/>
                  </a:schemeClr>
                </a:solidFill>
                <a:latin typeface="Aptos"/>
              </a:rPr>
              <a:t> </a:t>
            </a:r>
            <a:r>
              <a:rPr sz="2800" b="1" i="0" dirty="0" err="1">
                <a:solidFill>
                  <a:schemeClr val="accent6">
                    <a:lumMod val="50000"/>
                  </a:schemeClr>
                </a:solidFill>
                <a:latin typeface="Aptos"/>
              </a:rPr>
              <a:t>ajustar</a:t>
            </a:r>
            <a:r>
              <a:rPr sz="2800" b="1" i="0" dirty="0">
                <a:solidFill>
                  <a:schemeClr val="accent6">
                    <a:lumMod val="50000"/>
                  </a:schemeClr>
                </a:solidFill>
                <a:latin typeface="Aptos"/>
              </a:rPr>
              <a:t> </a:t>
            </a:r>
            <a:r>
              <a:rPr sz="2800" b="1" i="0" dirty="0" err="1">
                <a:solidFill>
                  <a:schemeClr val="accent6">
                    <a:lumMod val="50000"/>
                  </a:schemeClr>
                </a:solidFill>
                <a:latin typeface="Aptos"/>
              </a:rPr>
              <a:t>fechas</a:t>
            </a:r>
            <a:r>
              <a:rPr sz="2800" b="1" i="0" dirty="0">
                <a:solidFill>
                  <a:schemeClr val="accent6">
                    <a:lumMod val="50000"/>
                  </a:schemeClr>
                </a:solidFill>
                <a:latin typeface="Aptos"/>
              </a:rPr>
              <a:t>, </a:t>
            </a:r>
            <a:r>
              <a:rPr sz="2800" b="1" i="0" dirty="0" err="1">
                <a:solidFill>
                  <a:schemeClr val="accent6">
                    <a:lumMod val="50000"/>
                  </a:schemeClr>
                </a:solidFill>
                <a:latin typeface="Aptos"/>
              </a:rPr>
              <a:t>cobros</a:t>
            </a:r>
            <a:r>
              <a:rPr sz="2800" b="1" i="0" dirty="0">
                <a:solidFill>
                  <a:schemeClr val="accent6">
                    <a:lumMod val="50000"/>
                  </a:schemeClr>
                </a:solidFill>
                <a:latin typeface="Aptos"/>
              </a:rPr>
              <a:t>, </a:t>
            </a:r>
            <a:r>
              <a:rPr sz="2800" b="1" i="0" dirty="0" err="1">
                <a:solidFill>
                  <a:schemeClr val="accent6">
                    <a:lumMod val="50000"/>
                  </a:schemeClr>
                </a:solidFill>
                <a:latin typeface="Aptos"/>
              </a:rPr>
              <a:t>pagos</a:t>
            </a:r>
            <a:r>
              <a:rPr sz="2800" b="1" i="0" dirty="0">
                <a:solidFill>
                  <a:schemeClr val="accent6">
                    <a:lumMod val="50000"/>
                  </a:schemeClr>
                </a:solidFill>
                <a:latin typeface="Aptos"/>
              </a:rPr>
              <a:t> o </a:t>
            </a:r>
            <a:r>
              <a:rPr sz="2800" b="1" i="0" dirty="0" err="1">
                <a:solidFill>
                  <a:schemeClr val="accent6">
                    <a:lumMod val="50000"/>
                  </a:schemeClr>
                </a:solidFill>
                <a:latin typeface="Aptos"/>
              </a:rPr>
              <a:t>financiamiento</a:t>
            </a:r>
            <a:r>
              <a:rPr sz="2800" b="1" i="0" dirty="0">
                <a:solidFill>
                  <a:schemeClr val="accent6">
                    <a:lumMod val="50000"/>
                  </a:schemeClr>
                </a:solidFill>
                <a:latin typeface="Aptos"/>
              </a:rPr>
              <a:t> antes de </a:t>
            </a:r>
            <a:r>
              <a:rPr sz="2800" b="1" i="0" dirty="0" err="1">
                <a:solidFill>
                  <a:schemeClr val="accent6">
                    <a:lumMod val="50000"/>
                  </a:schemeClr>
                </a:solidFill>
                <a:latin typeface="Aptos"/>
              </a:rPr>
              <a:t>llegar</a:t>
            </a:r>
            <a:r>
              <a:rPr sz="2800" b="1" i="0" dirty="0">
                <a:solidFill>
                  <a:schemeClr val="accent6">
                    <a:lumMod val="50000"/>
                  </a:schemeClr>
                </a:solidFill>
                <a:latin typeface="Aptos"/>
              </a:rPr>
              <a:t> al </a:t>
            </a:r>
            <a:r>
              <a:rPr sz="2800" b="1" i="0" dirty="0" err="1">
                <a:solidFill>
                  <a:schemeClr val="accent6">
                    <a:lumMod val="50000"/>
                  </a:schemeClr>
                </a:solidFill>
                <a:latin typeface="Aptos"/>
              </a:rPr>
              <a:t>vencimiento</a:t>
            </a:r>
            <a:r>
              <a:rPr sz="2800" b="1" i="0" dirty="0">
                <a:solidFill>
                  <a:schemeClr val="accent6">
                    <a:lumMod val="50000"/>
                  </a:schemeClr>
                </a:solidFill>
                <a:latin typeface="Aptos"/>
              </a:rPr>
              <a:t>.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3C4CA8A1-5DE6-9098-D995-E9A886496721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200568" y="465626"/>
            <a:ext cx="1046552" cy="104655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1B825E"/>
          </a:solidFill>
          <a:ln>
            <a:solidFill>
              <a:srgbClr val="1B825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02920" y="362317"/>
            <a:ext cx="11155680" cy="830997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4800" b="1" i="0" dirty="0">
                <a:solidFill>
                  <a:schemeClr val="accent6">
                    <a:lumMod val="50000"/>
                  </a:schemeClr>
                </a:solidFill>
                <a:latin typeface="Aptos"/>
              </a:rPr>
              <a:t>¿</a:t>
            </a:r>
            <a:r>
              <a:rPr sz="4800" b="1" i="0" dirty="0" err="1">
                <a:solidFill>
                  <a:schemeClr val="accent6">
                    <a:lumMod val="50000"/>
                  </a:schemeClr>
                </a:solidFill>
                <a:latin typeface="Aptos"/>
              </a:rPr>
              <a:t>Cómo</a:t>
            </a:r>
            <a:r>
              <a:rPr sz="4800" b="1" i="0" dirty="0">
                <a:solidFill>
                  <a:schemeClr val="accent6">
                    <a:lumMod val="50000"/>
                  </a:schemeClr>
                </a:solidFill>
                <a:latin typeface="Aptos"/>
              </a:rPr>
              <a:t> </a:t>
            </a:r>
            <a:r>
              <a:rPr sz="4800" b="1" i="0" dirty="0" err="1">
                <a:solidFill>
                  <a:schemeClr val="accent6">
                    <a:lumMod val="50000"/>
                  </a:schemeClr>
                </a:solidFill>
                <a:latin typeface="Aptos"/>
              </a:rPr>
              <a:t>interpretar</a:t>
            </a:r>
            <a:r>
              <a:rPr sz="4800" b="1" i="0" dirty="0">
                <a:solidFill>
                  <a:schemeClr val="accent6">
                    <a:lumMod val="50000"/>
                  </a:schemeClr>
                </a:solidFill>
                <a:latin typeface="Aptos"/>
              </a:rPr>
              <a:t> el </a:t>
            </a:r>
            <a:r>
              <a:rPr sz="4800" b="1" i="0" dirty="0" err="1">
                <a:solidFill>
                  <a:schemeClr val="accent6">
                    <a:lumMod val="50000"/>
                  </a:schemeClr>
                </a:solidFill>
                <a:latin typeface="Aptos"/>
              </a:rPr>
              <a:t>saldo</a:t>
            </a:r>
            <a:r>
              <a:rPr sz="4800" b="1" i="0" dirty="0">
                <a:solidFill>
                  <a:schemeClr val="accent6">
                    <a:lumMod val="50000"/>
                  </a:schemeClr>
                </a:solidFill>
                <a:latin typeface="Aptos"/>
              </a:rPr>
              <a:t> final?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0441" y="1163629"/>
            <a:ext cx="10972800" cy="36933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b="1" i="0" dirty="0">
                <a:solidFill>
                  <a:schemeClr val="tx2"/>
                </a:solidFill>
                <a:latin typeface="Aptos"/>
              </a:rPr>
              <a:t>E</a:t>
            </a:r>
            <a:r>
              <a:rPr lang="es-MX" b="1" i="0" dirty="0">
                <a:solidFill>
                  <a:schemeClr val="tx2"/>
                </a:solidFill>
                <a:latin typeface="Aptos"/>
              </a:rPr>
              <a:t>L SALDO</a:t>
            </a:r>
            <a:r>
              <a:rPr b="1" i="0" dirty="0">
                <a:solidFill>
                  <a:schemeClr val="tx2"/>
                </a:solidFill>
                <a:latin typeface="Aptos"/>
              </a:rPr>
              <a:t> es </a:t>
            </a:r>
            <a:r>
              <a:rPr b="1" i="0" dirty="0" err="1">
                <a:solidFill>
                  <a:schemeClr val="tx2"/>
                </a:solidFill>
                <a:latin typeface="Aptos"/>
              </a:rPr>
              <a:t>una</a:t>
            </a:r>
            <a:r>
              <a:rPr b="1" i="0" dirty="0">
                <a:solidFill>
                  <a:schemeClr val="tx2"/>
                </a:solidFill>
                <a:latin typeface="Aptos"/>
              </a:rPr>
              <a:t> </a:t>
            </a:r>
            <a:r>
              <a:rPr b="1" i="0" dirty="0" err="1">
                <a:solidFill>
                  <a:schemeClr val="tx2"/>
                </a:solidFill>
                <a:latin typeface="Aptos"/>
              </a:rPr>
              <a:t>señal</a:t>
            </a:r>
            <a:r>
              <a:rPr b="1" i="0" dirty="0">
                <a:solidFill>
                  <a:schemeClr val="tx2"/>
                </a:solidFill>
                <a:latin typeface="Aptos"/>
              </a:rPr>
              <a:t> para </a:t>
            </a:r>
            <a:r>
              <a:rPr lang="es-CL" b="1" i="0" dirty="0">
                <a:solidFill>
                  <a:schemeClr val="tx2"/>
                </a:solidFill>
                <a:latin typeface="Aptos"/>
              </a:rPr>
              <a:t>tomar </a:t>
            </a:r>
            <a:r>
              <a:rPr b="1" i="0" dirty="0" err="1">
                <a:solidFill>
                  <a:schemeClr val="tx2"/>
                </a:solidFill>
                <a:latin typeface="Aptos"/>
              </a:rPr>
              <a:t>deci</a:t>
            </a:r>
            <a:r>
              <a:rPr lang="es-CL" b="1" i="0" dirty="0" err="1">
                <a:solidFill>
                  <a:schemeClr val="tx2"/>
                </a:solidFill>
                <a:latin typeface="Aptos"/>
              </a:rPr>
              <a:t>siones</a:t>
            </a:r>
            <a:r>
              <a:rPr lang="es-CL" b="1" i="0" dirty="0">
                <a:solidFill>
                  <a:schemeClr val="tx2"/>
                </a:solidFill>
                <a:latin typeface="Aptos"/>
              </a:rPr>
              <a:t> a tiempo</a:t>
            </a:r>
            <a:r>
              <a:rPr b="1" i="0" dirty="0">
                <a:solidFill>
                  <a:schemeClr val="tx2"/>
                </a:solidFill>
                <a:latin typeface="Aptos"/>
              </a:rPr>
              <a:t>, no </a:t>
            </a:r>
            <a:r>
              <a:rPr b="1" i="0" dirty="0" err="1">
                <a:solidFill>
                  <a:schemeClr val="tx2"/>
                </a:solidFill>
                <a:latin typeface="Aptos"/>
              </a:rPr>
              <a:t>una</a:t>
            </a:r>
            <a:r>
              <a:rPr b="1" i="0" dirty="0">
                <a:solidFill>
                  <a:schemeClr val="tx2"/>
                </a:solidFill>
                <a:latin typeface="Aptos"/>
              </a:rPr>
              <a:t> </a:t>
            </a:r>
            <a:r>
              <a:rPr b="1" i="0" dirty="0" err="1">
                <a:solidFill>
                  <a:schemeClr val="tx2"/>
                </a:solidFill>
                <a:latin typeface="Aptos"/>
              </a:rPr>
              <a:t>invitación</a:t>
            </a:r>
            <a:r>
              <a:rPr b="1" i="0" dirty="0">
                <a:solidFill>
                  <a:schemeClr val="tx2"/>
                </a:solidFill>
                <a:latin typeface="Aptos"/>
              </a:rPr>
              <a:t> a </a:t>
            </a:r>
            <a:r>
              <a:rPr b="1" i="0" dirty="0" err="1">
                <a:solidFill>
                  <a:schemeClr val="tx2"/>
                </a:solidFill>
                <a:latin typeface="Aptos"/>
              </a:rPr>
              <a:t>gastar</a:t>
            </a:r>
            <a:r>
              <a:rPr b="1" i="0" dirty="0">
                <a:solidFill>
                  <a:schemeClr val="tx2"/>
                </a:solidFill>
                <a:latin typeface="Aptos"/>
              </a:rPr>
              <a:t>.</a:t>
            </a:r>
          </a:p>
        </p:txBody>
      </p:sp>
      <p:sp>
        <p:nvSpPr>
          <p:cNvPr id="6" name="Rectangle 5"/>
          <p:cNvSpPr/>
          <p:nvPr/>
        </p:nvSpPr>
        <p:spPr>
          <a:xfrm>
            <a:off x="502920" y="6510528"/>
            <a:ext cx="11183112" cy="10972"/>
          </a:xfrm>
          <a:prstGeom prst="rect">
            <a:avLst/>
          </a:prstGeom>
          <a:solidFill>
            <a:srgbClr val="DEE5EA"/>
          </a:solidFill>
          <a:ln>
            <a:solidFill>
              <a:srgbClr val="DEE5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685800" y="1828800"/>
            <a:ext cx="3474720" cy="2148840"/>
          </a:xfrm>
          <a:prstGeom prst="roundRect">
            <a:avLst/>
          </a:prstGeom>
          <a:solidFill>
            <a:srgbClr val="F5F8FA"/>
          </a:solidFill>
          <a:ln>
            <a:solidFill>
              <a:srgbClr val="F5F8F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685800" y="1828800"/>
            <a:ext cx="82296" cy="2148840"/>
          </a:xfrm>
          <a:prstGeom prst="rect">
            <a:avLst/>
          </a:prstGeom>
          <a:solidFill>
            <a:srgbClr val="1B825E"/>
          </a:solidFill>
          <a:ln>
            <a:solidFill>
              <a:srgbClr val="1B825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886968" y="1791365"/>
            <a:ext cx="3108960" cy="584775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>
              <a:spcAft>
                <a:spcPts val="600"/>
              </a:spcAft>
            </a:pPr>
            <a:r>
              <a:rPr sz="3200" b="1" i="0" dirty="0">
                <a:solidFill>
                  <a:srgbClr val="162B4A"/>
                </a:solidFill>
                <a:latin typeface="Aptos"/>
              </a:rPr>
              <a:t>POSITIVO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86968" y="2315341"/>
            <a:ext cx="3090672" cy="1015663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>
              <a:spcAft>
                <a:spcPts val="600"/>
              </a:spcAft>
            </a:pPr>
            <a:r>
              <a:rPr sz="2000" b="0" i="0" dirty="0">
                <a:solidFill>
                  <a:srgbClr val="26313C"/>
                </a:solidFill>
                <a:latin typeface="Aptos"/>
              </a:rPr>
              <a:t>Queda </a:t>
            </a:r>
            <a:r>
              <a:rPr sz="2000" b="0" i="0" dirty="0" err="1">
                <a:solidFill>
                  <a:srgbClr val="26313C"/>
                </a:solidFill>
                <a:latin typeface="Aptos"/>
              </a:rPr>
              <a:t>efectivo</a:t>
            </a:r>
            <a:r>
              <a:rPr sz="2000" b="0" i="0" dirty="0">
                <a:solidFill>
                  <a:srgbClr val="26313C"/>
                </a:solidFill>
                <a:latin typeface="Aptos"/>
              </a:rPr>
              <a:t>, </a:t>
            </a:r>
            <a:r>
              <a:rPr sz="2000" b="0" i="0" dirty="0" err="1">
                <a:solidFill>
                  <a:srgbClr val="26313C"/>
                </a:solidFill>
                <a:latin typeface="Aptos"/>
              </a:rPr>
              <a:t>pero</a:t>
            </a:r>
            <a:r>
              <a:rPr sz="2000" b="0" i="0" dirty="0">
                <a:solidFill>
                  <a:srgbClr val="26313C"/>
                </a:solidFill>
                <a:latin typeface="Aptos"/>
              </a:rPr>
              <a:t> </a:t>
            </a:r>
            <a:r>
              <a:rPr sz="2000" b="0" i="0" dirty="0" err="1">
                <a:solidFill>
                  <a:srgbClr val="26313C"/>
                </a:solidFill>
                <a:latin typeface="Aptos"/>
              </a:rPr>
              <a:t>puede</a:t>
            </a:r>
            <a:r>
              <a:rPr sz="2000" b="0" i="0" dirty="0">
                <a:solidFill>
                  <a:srgbClr val="26313C"/>
                </a:solidFill>
                <a:latin typeface="Aptos"/>
              </a:rPr>
              <a:t> </a:t>
            </a:r>
            <a:r>
              <a:rPr sz="2000" b="0" i="0" dirty="0" err="1">
                <a:solidFill>
                  <a:srgbClr val="26313C"/>
                </a:solidFill>
                <a:latin typeface="Aptos"/>
              </a:rPr>
              <a:t>estar</a:t>
            </a:r>
            <a:r>
              <a:rPr sz="2000" b="0" i="0" dirty="0">
                <a:solidFill>
                  <a:srgbClr val="26313C"/>
                </a:solidFill>
                <a:latin typeface="Aptos"/>
              </a:rPr>
              <a:t> </a:t>
            </a:r>
            <a:r>
              <a:rPr sz="2000" b="0" i="0" dirty="0" err="1">
                <a:solidFill>
                  <a:srgbClr val="26313C"/>
                </a:solidFill>
                <a:latin typeface="Aptos"/>
              </a:rPr>
              <a:t>comprometido</a:t>
            </a:r>
            <a:r>
              <a:rPr sz="2000" b="0" i="0" dirty="0">
                <a:solidFill>
                  <a:srgbClr val="26313C"/>
                </a:solidFill>
                <a:latin typeface="Aptos"/>
              </a:rPr>
              <a:t> con </a:t>
            </a:r>
            <a:r>
              <a:rPr sz="2000" b="0" i="0" dirty="0" err="1">
                <a:solidFill>
                  <a:srgbClr val="26313C"/>
                </a:solidFill>
                <a:latin typeface="Aptos"/>
              </a:rPr>
              <a:t>pagos</a:t>
            </a:r>
            <a:r>
              <a:rPr sz="2000" b="0" i="0" dirty="0">
                <a:solidFill>
                  <a:srgbClr val="26313C"/>
                </a:solidFill>
                <a:latin typeface="Aptos"/>
              </a:rPr>
              <a:t> </a:t>
            </a:r>
            <a:r>
              <a:rPr sz="2000" b="0" i="0" dirty="0" err="1">
                <a:solidFill>
                  <a:srgbClr val="26313C"/>
                </a:solidFill>
                <a:latin typeface="Aptos"/>
              </a:rPr>
              <a:t>próximos</a:t>
            </a:r>
            <a:endParaRPr sz="2000" b="0" i="0" dirty="0">
              <a:solidFill>
                <a:srgbClr val="26313C"/>
              </a:solidFill>
              <a:latin typeface="Aptos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4343400" y="1828800"/>
            <a:ext cx="3474720" cy="2148840"/>
          </a:xfrm>
          <a:prstGeom prst="roundRect">
            <a:avLst/>
          </a:prstGeom>
          <a:solidFill>
            <a:srgbClr val="F5F8FA"/>
          </a:solidFill>
          <a:ln>
            <a:solidFill>
              <a:srgbClr val="F5F8F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4343400" y="1828800"/>
            <a:ext cx="82296" cy="2148840"/>
          </a:xfrm>
          <a:prstGeom prst="rect">
            <a:avLst/>
          </a:prstGeom>
          <a:solidFill>
            <a:srgbClr val="E0AA48"/>
          </a:solidFill>
          <a:ln>
            <a:solidFill>
              <a:srgbClr val="E0AA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4544568" y="1791365"/>
            <a:ext cx="3108960" cy="584775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>
              <a:spcAft>
                <a:spcPts val="600"/>
              </a:spcAft>
            </a:pPr>
            <a:r>
              <a:rPr sz="3200" b="1" i="0">
                <a:solidFill>
                  <a:srgbClr val="162B4A"/>
                </a:solidFill>
                <a:latin typeface="Aptos"/>
              </a:rPr>
              <a:t>CERO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44568" y="2315341"/>
            <a:ext cx="3090672" cy="1015663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>
              <a:spcAft>
                <a:spcPts val="600"/>
              </a:spcAft>
            </a:pPr>
            <a:r>
              <a:rPr sz="2000" b="0" i="0" dirty="0">
                <a:solidFill>
                  <a:srgbClr val="26313C"/>
                </a:solidFill>
                <a:latin typeface="Aptos"/>
              </a:rPr>
              <a:t>No hay </a:t>
            </a:r>
            <a:r>
              <a:rPr sz="2000" b="0" i="0" dirty="0" err="1">
                <a:solidFill>
                  <a:srgbClr val="26313C"/>
                </a:solidFill>
                <a:latin typeface="Aptos"/>
              </a:rPr>
              <a:t>margen</a:t>
            </a:r>
            <a:r>
              <a:rPr sz="2000" b="0" i="0" dirty="0">
                <a:solidFill>
                  <a:srgbClr val="26313C"/>
                </a:solidFill>
                <a:latin typeface="Aptos"/>
              </a:rPr>
              <a:t> para </a:t>
            </a:r>
            <a:r>
              <a:rPr sz="2000" b="0" i="0" dirty="0" err="1">
                <a:solidFill>
                  <a:srgbClr val="26313C"/>
                </a:solidFill>
                <a:latin typeface="Aptos"/>
              </a:rPr>
              <a:t>imprevistos</a:t>
            </a:r>
            <a:r>
              <a:rPr sz="2000" b="0" i="0" dirty="0">
                <a:solidFill>
                  <a:srgbClr val="26313C"/>
                </a:solidFill>
                <a:latin typeface="Aptos"/>
              </a:rPr>
              <a:t> o </a:t>
            </a:r>
            <a:r>
              <a:rPr sz="2000" b="0" i="0" dirty="0" err="1">
                <a:solidFill>
                  <a:srgbClr val="26313C"/>
                </a:solidFill>
                <a:latin typeface="Aptos"/>
              </a:rPr>
              <a:t>pagos</a:t>
            </a:r>
            <a:r>
              <a:rPr sz="2000" b="0" i="0" dirty="0">
                <a:solidFill>
                  <a:srgbClr val="26313C"/>
                </a:solidFill>
                <a:latin typeface="Aptos"/>
              </a:rPr>
              <a:t> </a:t>
            </a:r>
            <a:r>
              <a:rPr sz="2000" b="0" i="0" dirty="0" err="1">
                <a:solidFill>
                  <a:srgbClr val="26313C"/>
                </a:solidFill>
                <a:latin typeface="Aptos"/>
              </a:rPr>
              <a:t>inmediatos</a:t>
            </a:r>
            <a:endParaRPr sz="2000" b="0" i="0" dirty="0">
              <a:solidFill>
                <a:srgbClr val="26313C"/>
              </a:solidFill>
              <a:latin typeface="Aptos"/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8001000" y="1828800"/>
            <a:ext cx="3474720" cy="2148840"/>
          </a:xfrm>
          <a:prstGeom prst="roundRect">
            <a:avLst/>
          </a:prstGeom>
          <a:solidFill>
            <a:srgbClr val="F5F8FA"/>
          </a:solidFill>
          <a:ln>
            <a:solidFill>
              <a:srgbClr val="F5F8F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8001000" y="1828800"/>
            <a:ext cx="82296" cy="2148840"/>
          </a:xfrm>
          <a:prstGeom prst="rect">
            <a:avLst/>
          </a:prstGeom>
          <a:solidFill>
            <a:srgbClr val="B74141"/>
          </a:solidFill>
          <a:ln>
            <a:solidFill>
              <a:srgbClr val="B7414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8202168" y="1791365"/>
            <a:ext cx="3108960" cy="584775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>
              <a:spcAft>
                <a:spcPts val="600"/>
              </a:spcAft>
            </a:pPr>
            <a:r>
              <a:rPr sz="3200" b="1" i="0">
                <a:solidFill>
                  <a:srgbClr val="162B4A"/>
                </a:solidFill>
                <a:latin typeface="Aptos"/>
              </a:rPr>
              <a:t>NEGATIVO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202168" y="2315341"/>
            <a:ext cx="3090672" cy="170816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>
              <a:spcAft>
                <a:spcPts val="600"/>
              </a:spcAft>
            </a:pPr>
            <a:r>
              <a:rPr sz="2000" b="0" i="0" dirty="0">
                <a:solidFill>
                  <a:srgbClr val="26313C"/>
                </a:solidFill>
                <a:latin typeface="Aptos"/>
              </a:rPr>
              <a:t>La </a:t>
            </a:r>
            <a:r>
              <a:rPr sz="2000" b="0" i="0" dirty="0" err="1">
                <a:solidFill>
                  <a:srgbClr val="26313C"/>
                </a:solidFill>
                <a:latin typeface="Aptos"/>
              </a:rPr>
              <a:t>proyección</a:t>
            </a:r>
            <a:r>
              <a:rPr sz="2000" b="0" i="0" dirty="0">
                <a:solidFill>
                  <a:srgbClr val="26313C"/>
                </a:solidFill>
                <a:latin typeface="Aptos"/>
              </a:rPr>
              <a:t> </a:t>
            </a:r>
            <a:r>
              <a:rPr sz="2000" b="0" i="0" dirty="0" err="1">
                <a:solidFill>
                  <a:srgbClr val="26313C"/>
                </a:solidFill>
                <a:latin typeface="Aptos"/>
              </a:rPr>
              <a:t>muestra</a:t>
            </a:r>
            <a:r>
              <a:rPr sz="2000" b="0" i="0" dirty="0">
                <a:solidFill>
                  <a:srgbClr val="26313C"/>
                </a:solidFill>
                <a:latin typeface="Aptos"/>
              </a:rPr>
              <a:t> un </a:t>
            </a:r>
            <a:r>
              <a:rPr sz="2000" b="0" i="0" dirty="0" err="1">
                <a:solidFill>
                  <a:srgbClr val="26313C"/>
                </a:solidFill>
                <a:latin typeface="Aptos"/>
              </a:rPr>
              <a:t>faltante</a:t>
            </a:r>
            <a:r>
              <a:rPr sz="2000" b="0" i="0" dirty="0">
                <a:solidFill>
                  <a:srgbClr val="26313C"/>
                </a:solidFill>
                <a:latin typeface="Aptos"/>
              </a:rPr>
              <a:t> </a:t>
            </a:r>
            <a:r>
              <a:rPr sz="2000" b="0" i="0" dirty="0" err="1">
                <a:solidFill>
                  <a:srgbClr val="26313C"/>
                </a:solidFill>
                <a:latin typeface="Aptos"/>
              </a:rPr>
              <a:t>que</a:t>
            </a:r>
            <a:r>
              <a:rPr sz="2000" b="0" i="0" dirty="0">
                <a:solidFill>
                  <a:srgbClr val="26313C"/>
                </a:solidFill>
                <a:latin typeface="Aptos"/>
              </a:rPr>
              <a:t> </a:t>
            </a:r>
            <a:r>
              <a:rPr sz="2000" b="0" i="0" dirty="0" err="1">
                <a:solidFill>
                  <a:srgbClr val="26313C"/>
                </a:solidFill>
                <a:latin typeface="Aptos"/>
              </a:rPr>
              <a:t>exige</a:t>
            </a:r>
            <a:r>
              <a:rPr sz="2000" b="0" i="0" dirty="0">
                <a:solidFill>
                  <a:srgbClr val="26313C"/>
                </a:solidFill>
                <a:latin typeface="Aptos"/>
              </a:rPr>
              <a:t> </a:t>
            </a:r>
            <a:r>
              <a:rPr sz="2000" b="0" i="0" dirty="0" err="1">
                <a:solidFill>
                  <a:srgbClr val="26313C"/>
                </a:solidFill>
                <a:latin typeface="Aptos"/>
              </a:rPr>
              <a:t>tomar</a:t>
            </a:r>
            <a:r>
              <a:rPr sz="2000" b="0" i="0" dirty="0">
                <a:solidFill>
                  <a:srgbClr val="26313C"/>
                </a:solidFill>
                <a:latin typeface="Aptos"/>
              </a:rPr>
              <a:t> </a:t>
            </a:r>
            <a:r>
              <a:rPr sz="2000" b="0" i="0" dirty="0" err="1">
                <a:solidFill>
                  <a:srgbClr val="26313C"/>
                </a:solidFill>
                <a:latin typeface="Aptos"/>
              </a:rPr>
              <a:t>medidas</a:t>
            </a:r>
            <a:r>
              <a:rPr lang="es-CL" sz="2000" b="0" i="0" dirty="0">
                <a:solidFill>
                  <a:srgbClr val="26313C"/>
                </a:solidFill>
                <a:latin typeface="Aptos"/>
              </a:rPr>
              <a:t> </a:t>
            </a:r>
          </a:p>
          <a:p>
            <a:pPr algn="ctr">
              <a:spcAft>
                <a:spcPts val="600"/>
              </a:spcAft>
            </a:pPr>
            <a:r>
              <a:rPr lang="es-CL" sz="2000" b="0" i="0" dirty="0">
                <a:solidFill>
                  <a:srgbClr val="26313C"/>
                </a:solidFill>
                <a:latin typeface="Aptos"/>
              </a:rPr>
              <a:t>(Financiamiento, Anticipos, Aportes)</a:t>
            </a:r>
            <a:endParaRPr sz="2000" b="0" i="0" dirty="0">
              <a:solidFill>
                <a:srgbClr val="26313C"/>
              </a:solidFill>
              <a:latin typeface="Aptos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817093" y="4447363"/>
            <a:ext cx="1911728" cy="830997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lang="es-MX" sz="2400" b="1" dirty="0">
                <a:solidFill>
                  <a:srgbClr val="1B825E"/>
                </a:solidFill>
                <a:latin typeface="Aptos"/>
              </a:rPr>
              <a:t>IMPORTANTE:</a:t>
            </a:r>
            <a:endParaRPr sz="2400" b="1" i="0" dirty="0">
              <a:solidFill>
                <a:srgbClr val="1B825E"/>
              </a:solidFill>
              <a:latin typeface="Aptos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786259" y="4937760"/>
            <a:ext cx="7899773" cy="954107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marL="285750" indent="-285750" algn="l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s-MX" sz="1700" b="1" i="0" dirty="0">
                <a:solidFill>
                  <a:schemeClr val="tx2">
                    <a:lumMod val="75000"/>
                  </a:schemeClr>
                </a:solidFill>
                <a:latin typeface="Aptos"/>
              </a:rPr>
              <a:t>EL SALDO FINAL, me dice cómo termina el periodo</a:t>
            </a:r>
          </a:p>
          <a:p>
            <a:pPr marL="285750" indent="-285750" algn="l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s-MX" sz="1700" b="1" dirty="0">
                <a:solidFill>
                  <a:schemeClr val="tx2">
                    <a:lumMod val="75000"/>
                  </a:schemeClr>
                </a:solidFill>
                <a:latin typeface="Aptos"/>
              </a:rPr>
              <a:t>LA PROYECCIÓN,</a:t>
            </a:r>
            <a:r>
              <a:rPr lang="es-MX" sz="1700" b="1" i="0" dirty="0">
                <a:solidFill>
                  <a:schemeClr val="tx2">
                    <a:lumMod val="75000"/>
                  </a:schemeClr>
                </a:solidFill>
                <a:latin typeface="Aptos"/>
              </a:rPr>
              <a:t> me ayuda a decidir qué debo hacer antes de llegar a ese resultado</a:t>
            </a:r>
            <a:endParaRPr sz="1700" b="1" i="0" dirty="0">
              <a:solidFill>
                <a:schemeClr val="tx2">
                  <a:lumMod val="75000"/>
                </a:schemeClr>
              </a:solidFill>
              <a:latin typeface="Aptos"/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FC549B90-ACCF-1A89-B59D-0F1FCF49A2FE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429168" y="486521"/>
            <a:ext cx="1046552" cy="1046552"/>
          </a:xfrm>
          <a:prstGeom prst="rect">
            <a:avLst/>
          </a:prstGeom>
        </p:spPr>
      </p:pic>
      <p:pic>
        <p:nvPicPr>
          <p:cNvPr id="23" name="Imagen 22" descr="Cómo interpretar la ficha de un plan de pensiones | Planes de Pensiones">
            <a:extLst>
              <a:ext uri="{FF2B5EF4-FFF2-40B4-BE49-F238E27FC236}">
                <a16:creationId xmlns:a16="http://schemas.microsoft.com/office/drawing/2014/main" id="{0B1A4757-335C-C11F-E6C9-09FA2212F1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7551" y="4174249"/>
            <a:ext cx="2169175" cy="220822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/>
      <p:bldP spid="12" grpId="0"/>
      <p:bldP spid="13" grpId="0" animBg="1"/>
      <p:bldP spid="14" grpId="0" animBg="1"/>
      <p:bldP spid="15" grpId="0"/>
      <p:bldP spid="16" grpId="0"/>
      <p:bldP spid="17" grpId="0" animBg="1"/>
      <p:bldP spid="18" grpId="0" animBg="1"/>
      <p:bldP spid="19" grpId="0"/>
      <p:bldP spid="20" grpId="0"/>
      <p:bldP spid="21" grpId="0"/>
      <p:bldP spid="2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1B825E"/>
          </a:solidFill>
          <a:ln>
            <a:solidFill>
              <a:srgbClr val="1B825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02920" y="658368"/>
            <a:ext cx="11155680" cy="52322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800" b="1" i="0" dirty="0" err="1">
                <a:solidFill>
                  <a:srgbClr val="C00000"/>
                </a:solidFill>
                <a:latin typeface="Aptos"/>
              </a:rPr>
              <a:t>Ejercicio</a:t>
            </a:r>
            <a:r>
              <a:rPr sz="2800" b="1" i="0" dirty="0">
                <a:solidFill>
                  <a:srgbClr val="C00000"/>
                </a:solidFill>
                <a:latin typeface="Aptos"/>
              </a:rPr>
              <a:t> </a:t>
            </a:r>
            <a:r>
              <a:rPr sz="2800" b="1" i="0" dirty="0" err="1">
                <a:solidFill>
                  <a:srgbClr val="C00000"/>
                </a:solidFill>
                <a:latin typeface="Aptos"/>
              </a:rPr>
              <a:t>guiado</a:t>
            </a:r>
            <a:r>
              <a:rPr sz="2800" b="1" i="0" dirty="0">
                <a:solidFill>
                  <a:srgbClr val="C00000"/>
                </a:solidFill>
                <a:latin typeface="Aptos"/>
              </a:rPr>
              <a:t>:</a:t>
            </a:r>
            <a:r>
              <a:rPr sz="2800" b="1" i="0" dirty="0">
                <a:solidFill>
                  <a:srgbClr val="162B4A"/>
                </a:solidFill>
                <a:latin typeface="Aptos"/>
              </a:rPr>
              <a:t> C</a:t>
            </a:r>
            <a:r>
              <a:rPr lang="es-MX" sz="2800" b="1" i="0" dirty="0">
                <a:solidFill>
                  <a:srgbClr val="162B4A"/>
                </a:solidFill>
                <a:latin typeface="Aptos"/>
              </a:rPr>
              <a:t>AFÉ BAYIT</a:t>
            </a:r>
            <a:endParaRPr sz="2800" b="1" i="0" dirty="0">
              <a:solidFill>
                <a:srgbClr val="162B4A"/>
              </a:solidFill>
              <a:latin typeface="Aptos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02920" y="6510528"/>
            <a:ext cx="11183112" cy="10972"/>
          </a:xfrm>
          <a:prstGeom prst="rect">
            <a:avLst/>
          </a:prstGeom>
          <a:solidFill>
            <a:srgbClr val="DEE5EA"/>
          </a:solidFill>
          <a:ln>
            <a:solidFill>
              <a:srgbClr val="DEE5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731520" y="1645920"/>
            <a:ext cx="4846320" cy="1463040"/>
          </a:xfrm>
          <a:prstGeom prst="roundRect">
            <a:avLst/>
          </a:prstGeom>
          <a:solidFill>
            <a:srgbClr val="F5F8FA"/>
          </a:solidFill>
          <a:ln>
            <a:solidFill>
              <a:srgbClr val="F5F8F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731520" y="1645920"/>
            <a:ext cx="82296" cy="1463040"/>
          </a:xfrm>
          <a:prstGeom prst="rect">
            <a:avLst/>
          </a:prstGeom>
          <a:solidFill>
            <a:srgbClr val="1B825E"/>
          </a:solidFill>
          <a:ln>
            <a:solidFill>
              <a:srgbClr val="1B825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932688" y="1810512"/>
            <a:ext cx="4480559" cy="34747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 i="0">
                <a:solidFill>
                  <a:srgbClr val="162B4A"/>
                </a:solidFill>
                <a:latin typeface="Aptos"/>
              </a:rPr>
              <a:t>PUNTO DE PARTIDA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32688" y="2249424"/>
            <a:ext cx="4462272" cy="74980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0" i="0">
                <a:solidFill>
                  <a:srgbClr val="26313C"/>
                </a:solidFill>
                <a:latin typeface="Aptos"/>
              </a:rPr>
              <a:t>Saldo disponible al inicio de octubre: $400.000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897880" y="1645920"/>
            <a:ext cx="5394960" cy="1463040"/>
          </a:xfrm>
          <a:prstGeom prst="roundRect">
            <a:avLst/>
          </a:prstGeom>
          <a:solidFill>
            <a:srgbClr val="F5F8FA"/>
          </a:solidFill>
          <a:ln>
            <a:solidFill>
              <a:srgbClr val="F5F8F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5897880" y="1645920"/>
            <a:ext cx="82296" cy="1463040"/>
          </a:xfrm>
          <a:prstGeom prst="rect">
            <a:avLst/>
          </a:prstGeom>
          <a:solidFill>
            <a:srgbClr val="1F3A5B"/>
          </a:solidFill>
          <a:ln>
            <a:solidFill>
              <a:srgbClr val="1F3A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6099048" y="1810512"/>
            <a:ext cx="5029200" cy="353943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lang="es-MX" sz="1700" b="1" i="0" dirty="0">
                <a:solidFill>
                  <a:srgbClr val="162B4A"/>
                </a:solidFill>
                <a:latin typeface="Aptos"/>
              </a:rPr>
              <a:t>TAREA:</a:t>
            </a:r>
            <a:endParaRPr sz="1700" b="1" i="0" dirty="0">
              <a:solidFill>
                <a:srgbClr val="162B4A"/>
              </a:solidFill>
              <a:latin typeface="Aptos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099048" y="2249424"/>
            <a:ext cx="5010912" cy="74980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0" i="0">
                <a:solidFill>
                  <a:srgbClr val="26313C"/>
                </a:solidFill>
                <a:latin typeface="Aptos"/>
              </a:rPr>
              <a:t>Calcular el saldo final de octubre, noviembre y diciembre.</a:t>
            </a:r>
          </a:p>
        </p:txBody>
      </p:sp>
      <p:graphicFrame>
        <p:nvGraphicFramePr>
          <p:cNvPr id="17" name="Table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13713617"/>
              </p:ext>
            </p:extLst>
          </p:nvPr>
        </p:nvGraphicFramePr>
        <p:xfrm>
          <a:off x="731520" y="3429000"/>
          <a:ext cx="10744200" cy="2423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404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317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46165">
                <a:tc>
                  <a:txBody>
                    <a:bodyPr/>
                    <a:lstStyle/>
                    <a:p>
                      <a:pPr algn="l"/>
                      <a:r>
                        <a:rPr sz="1200" b="1">
                          <a:solidFill>
                            <a:srgbClr val="FFFFFF"/>
                          </a:solidFill>
                          <a:latin typeface="Aptos"/>
                        </a:rPr>
                        <a:t>Concepto</a:t>
                      </a:r>
                    </a:p>
                  </a:txBody>
                  <a:tcPr marL="73152" marR="73152" marT="36576" marB="27432" anchor="ctr">
                    <a:solidFill>
                      <a:srgbClr val="162B4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1">
                          <a:solidFill>
                            <a:srgbClr val="FFFFFF"/>
                          </a:solidFill>
                          <a:latin typeface="Aptos"/>
                        </a:rPr>
                        <a:t>Octubre</a:t>
                      </a:r>
                    </a:p>
                  </a:txBody>
                  <a:tcPr marL="73152" marR="73152" marT="36576" marB="27432" anchor="ctr">
                    <a:solidFill>
                      <a:srgbClr val="162B4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1">
                          <a:solidFill>
                            <a:srgbClr val="FFFFFF"/>
                          </a:solidFill>
                          <a:latin typeface="Aptos"/>
                        </a:rPr>
                        <a:t>Noviembre</a:t>
                      </a:r>
                    </a:p>
                  </a:txBody>
                  <a:tcPr marL="73152" marR="73152" marT="36576" marB="27432" anchor="ctr">
                    <a:solidFill>
                      <a:srgbClr val="162B4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1">
                          <a:solidFill>
                            <a:srgbClr val="FFFFFF"/>
                          </a:solidFill>
                          <a:latin typeface="Aptos"/>
                        </a:rPr>
                        <a:t>Diciembre</a:t>
                      </a:r>
                    </a:p>
                  </a:txBody>
                  <a:tcPr marL="73152" marR="73152" marT="36576" marB="27432" anchor="ctr">
                    <a:solidFill>
                      <a:srgbClr val="162B4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6165">
                <a:tc>
                  <a:txBody>
                    <a:bodyPr/>
                    <a:lstStyle/>
                    <a:p>
                      <a:pPr algn="l"/>
                      <a:r>
                        <a:rPr lang="es-MX" sz="1200" b="1" dirty="0">
                          <a:solidFill>
                            <a:srgbClr val="26313C"/>
                          </a:solidFill>
                          <a:latin typeface="Aptos"/>
                        </a:rPr>
                        <a:t>Ventas al contado</a:t>
                      </a:r>
                      <a:endParaRPr sz="1200" b="1" dirty="0">
                        <a:solidFill>
                          <a:srgbClr val="26313C"/>
                        </a:solidFill>
                        <a:latin typeface="Aptos"/>
                      </a:endParaRPr>
                    </a:p>
                  </a:txBody>
                  <a:tcPr marL="73152" marR="73152" marT="36576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0">
                          <a:solidFill>
                            <a:srgbClr val="26313C"/>
                          </a:solidFill>
                          <a:latin typeface="Aptos"/>
                        </a:rPr>
                        <a:t>$1.200.000</a:t>
                      </a:r>
                    </a:p>
                  </a:txBody>
                  <a:tcPr marL="73152" marR="73152" marT="36576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0">
                          <a:solidFill>
                            <a:srgbClr val="26313C"/>
                          </a:solidFill>
                          <a:latin typeface="Aptos"/>
                        </a:rPr>
                        <a:t>$1.400.000</a:t>
                      </a:r>
                    </a:p>
                  </a:txBody>
                  <a:tcPr marL="73152" marR="73152" marT="36576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0">
                          <a:solidFill>
                            <a:srgbClr val="26313C"/>
                          </a:solidFill>
                          <a:latin typeface="Aptos"/>
                        </a:rPr>
                        <a:t>$1.800.000</a:t>
                      </a:r>
                    </a:p>
                  </a:txBody>
                  <a:tcPr marL="73152" marR="73152" marT="36576" marB="27432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6165">
                <a:tc>
                  <a:txBody>
                    <a:bodyPr/>
                    <a:lstStyle/>
                    <a:p>
                      <a:pPr algn="l"/>
                      <a:r>
                        <a:rPr sz="1200" b="1">
                          <a:solidFill>
                            <a:srgbClr val="26313C"/>
                          </a:solidFill>
                          <a:latin typeface="Aptos"/>
                        </a:rPr>
                        <a:t>Otros cobros</a:t>
                      </a:r>
                    </a:p>
                  </a:txBody>
                  <a:tcPr marL="73152" marR="73152" marT="36576" marB="27432" anchor="ctr">
                    <a:solidFill>
                      <a:srgbClr val="F5F8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0">
                          <a:solidFill>
                            <a:srgbClr val="26313C"/>
                          </a:solidFill>
                          <a:latin typeface="Aptos"/>
                        </a:rPr>
                        <a:t>$0</a:t>
                      </a:r>
                    </a:p>
                  </a:txBody>
                  <a:tcPr marL="73152" marR="73152" marT="36576" marB="27432" anchor="ctr">
                    <a:solidFill>
                      <a:srgbClr val="F5F8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0">
                          <a:solidFill>
                            <a:srgbClr val="26313C"/>
                          </a:solidFill>
                          <a:latin typeface="Aptos"/>
                        </a:rPr>
                        <a:t>$0</a:t>
                      </a:r>
                    </a:p>
                  </a:txBody>
                  <a:tcPr marL="73152" marR="73152" marT="36576" marB="27432" anchor="ctr">
                    <a:solidFill>
                      <a:srgbClr val="F5F8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0">
                          <a:solidFill>
                            <a:srgbClr val="26313C"/>
                          </a:solidFill>
                          <a:latin typeface="Aptos"/>
                        </a:rPr>
                        <a:t>$0</a:t>
                      </a:r>
                    </a:p>
                  </a:txBody>
                  <a:tcPr marL="73152" marR="73152" marT="36576" marB="27432" anchor="ctr">
                    <a:solidFill>
                      <a:srgbClr val="F5F8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6165">
                <a:tc>
                  <a:txBody>
                    <a:bodyPr/>
                    <a:lstStyle/>
                    <a:p>
                      <a:pPr algn="l"/>
                      <a:r>
                        <a:rPr sz="1200" b="1">
                          <a:solidFill>
                            <a:srgbClr val="26313C"/>
                          </a:solidFill>
                          <a:latin typeface="Aptos"/>
                        </a:rPr>
                        <a:t>Pago a proveedores</a:t>
                      </a:r>
                    </a:p>
                  </a:txBody>
                  <a:tcPr marL="73152" marR="73152" marT="36576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0">
                          <a:solidFill>
                            <a:srgbClr val="26313C"/>
                          </a:solidFill>
                          <a:latin typeface="Aptos"/>
                        </a:rPr>
                        <a:t>$500.000</a:t>
                      </a:r>
                    </a:p>
                  </a:txBody>
                  <a:tcPr marL="73152" marR="73152" marT="36576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0">
                          <a:solidFill>
                            <a:srgbClr val="26313C"/>
                          </a:solidFill>
                          <a:latin typeface="Aptos"/>
                        </a:rPr>
                        <a:t>$700.000</a:t>
                      </a:r>
                    </a:p>
                  </a:txBody>
                  <a:tcPr marL="73152" marR="73152" marT="36576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0">
                          <a:solidFill>
                            <a:srgbClr val="26313C"/>
                          </a:solidFill>
                          <a:latin typeface="Aptos"/>
                        </a:rPr>
                        <a:t>$800.000</a:t>
                      </a:r>
                    </a:p>
                  </a:txBody>
                  <a:tcPr marL="73152" marR="73152" marT="36576" marB="27432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6165">
                <a:tc>
                  <a:txBody>
                    <a:bodyPr/>
                    <a:lstStyle/>
                    <a:p>
                      <a:pPr algn="l"/>
                      <a:r>
                        <a:rPr sz="1200" b="1">
                          <a:solidFill>
                            <a:srgbClr val="26313C"/>
                          </a:solidFill>
                          <a:latin typeface="Aptos"/>
                        </a:rPr>
                        <a:t>Arriendo</a:t>
                      </a:r>
                    </a:p>
                  </a:txBody>
                  <a:tcPr marL="73152" marR="73152" marT="36576" marB="27432" anchor="ctr">
                    <a:solidFill>
                      <a:srgbClr val="F5F8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0">
                          <a:solidFill>
                            <a:srgbClr val="26313C"/>
                          </a:solidFill>
                          <a:latin typeface="Aptos"/>
                        </a:rPr>
                        <a:t>$250.000</a:t>
                      </a:r>
                    </a:p>
                  </a:txBody>
                  <a:tcPr marL="73152" marR="73152" marT="36576" marB="27432" anchor="ctr">
                    <a:solidFill>
                      <a:srgbClr val="F5F8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0">
                          <a:solidFill>
                            <a:srgbClr val="26313C"/>
                          </a:solidFill>
                          <a:latin typeface="Aptos"/>
                        </a:rPr>
                        <a:t>$250.000</a:t>
                      </a:r>
                    </a:p>
                  </a:txBody>
                  <a:tcPr marL="73152" marR="73152" marT="36576" marB="27432" anchor="ctr">
                    <a:solidFill>
                      <a:srgbClr val="F5F8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0">
                          <a:solidFill>
                            <a:srgbClr val="26313C"/>
                          </a:solidFill>
                          <a:latin typeface="Aptos"/>
                        </a:rPr>
                        <a:t>$250.000</a:t>
                      </a:r>
                    </a:p>
                  </a:txBody>
                  <a:tcPr marL="73152" marR="73152" marT="36576" marB="27432" anchor="ctr">
                    <a:solidFill>
                      <a:srgbClr val="F5F8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6165">
                <a:tc>
                  <a:txBody>
                    <a:bodyPr/>
                    <a:lstStyle/>
                    <a:p>
                      <a:pPr algn="l"/>
                      <a:r>
                        <a:rPr sz="1200" b="1">
                          <a:solidFill>
                            <a:srgbClr val="26313C"/>
                          </a:solidFill>
                          <a:latin typeface="Aptos"/>
                        </a:rPr>
                        <a:t>Servicios y otros</a:t>
                      </a:r>
                    </a:p>
                  </a:txBody>
                  <a:tcPr marL="73152" marR="73152" marT="36576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0">
                          <a:solidFill>
                            <a:srgbClr val="26313C"/>
                          </a:solidFill>
                          <a:latin typeface="Aptos"/>
                        </a:rPr>
                        <a:t>$100.000</a:t>
                      </a:r>
                    </a:p>
                  </a:txBody>
                  <a:tcPr marL="73152" marR="73152" marT="36576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0">
                          <a:solidFill>
                            <a:srgbClr val="26313C"/>
                          </a:solidFill>
                          <a:latin typeface="Aptos"/>
                        </a:rPr>
                        <a:t>$120.000</a:t>
                      </a:r>
                    </a:p>
                  </a:txBody>
                  <a:tcPr marL="73152" marR="73152" marT="36576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0">
                          <a:solidFill>
                            <a:srgbClr val="26313C"/>
                          </a:solidFill>
                          <a:latin typeface="Aptos"/>
                        </a:rPr>
                        <a:t>$150.000</a:t>
                      </a:r>
                    </a:p>
                  </a:txBody>
                  <a:tcPr marL="73152" marR="73152" marT="36576" marB="27432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46170">
                <a:tc>
                  <a:txBody>
                    <a:bodyPr/>
                    <a:lstStyle/>
                    <a:p>
                      <a:pPr algn="l"/>
                      <a:r>
                        <a:rPr sz="1200" b="1">
                          <a:solidFill>
                            <a:srgbClr val="26313C"/>
                          </a:solidFill>
                          <a:latin typeface="Aptos"/>
                        </a:rPr>
                        <a:t>Impuestos y otras obligaciones</a:t>
                      </a:r>
                    </a:p>
                  </a:txBody>
                  <a:tcPr marL="73152" marR="73152" marT="36576" marB="27432" anchor="ctr">
                    <a:solidFill>
                      <a:srgbClr val="F5F8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0">
                          <a:solidFill>
                            <a:srgbClr val="26313C"/>
                          </a:solidFill>
                          <a:latin typeface="Aptos"/>
                        </a:rPr>
                        <a:t>$100.000</a:t>
                      </a:r>
                    </a:p>
                  </a:txBody>
                  <a:tcPr marL="73152" marR="73152" marT="36576" marB="27432" anchor="ctr">
                    <a:solidFill>
                      <a:srgbClr val="F5F8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0">
                          <a:solidFill>
                            <a:srgbClr val="26313C"/>
                          </a:solidFill>
                          <a:latin typeface="Aptos"/>
                        </a:rPr>
                        <a:t>$100.000</a:t>
                      </a:r>
                    </a:p>
                  </a:txBody>
                  <a:tcPr marL="73152" marR="73152" marT="36576" marB="27432" anchor="ctr">
                    <a:solidFill>
                      <a:srgbClr val="F5F8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0" dirty="0">
                          <a:solidFill>
                            <a:srgbClr val="26313C"/>
                          </a:solidFill>
                          <a:latin typeface="Aptos"/>
                        </a:rPr>
                        <a:t>$200.000</a:t>
                      </a:r>
                    </a:p>
                  </a:txBody>
                  <a:tcPr marL="73152" marR="73152" marT="36576" marB="27432" anchor="ctr">
                    <a:solidFill>
                      <a:srgbClr val="F5F8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pic>
        <p:nvPicPr>
          <p:cNvPr id="7" name="Imagen 6">
            <a:extLst>
              <a:ext uri="{FF2B5EF4-FFF2-40B4-BE49-F238E27FC236}">
                <a16:creationId xmlns:a16="http://schemas.microsoft.com/office/drawing/2014/main" id="{AE523CB5-EB7F-C2B0-2575-98D3161FB1CF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292008" y="393192"/>
            <a:ext cx="1046552" cy="104655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1B825E"/>
          </a:solidFill>
          <a:ln>
            <a:solidFill>
              <a:srgbClr val="1B825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02920" y="318119"/>
            <a:ext cx="11155680" cy="52322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800" b="1" i="0" dirty="0">
                <a:solidFill>
                  <a:srgbClr val="C00000"/>
                </a:solidFill>
                <a:latin typeface="Aptos"/>
              </a:rPr>
              <a:t>Paso 1:</a:t>
            </a:r>
            <a:r>
              <a:rPr sz="2800" b="1" i="0" dirty="0">
                <a:solidFill>
                  <a:srgbClr val="162B4A"/>
                </a:solidFill>
                <a:latin typeface="Aptos"/>
              </a:rPr>
              <a:t> </a:t>
            </a:r>
            <a:r>
              <a:rPr sz="2800" b="1" i="0" dirty="0" err="1">
                <a:solidFill>
                  <a:srgbClr val="162B4A"/>
                </a:solidFill>
                <a:latin typeface="Aptos"/>
              </a:rPr>
              <a:t>resolvamos</a:t>
            </a:r>
            <a:r>
              <a:rPr sz="2800" b="1" i="0" dirty="0">
                <a:solidFill>
                  <a:srgbClr val="162B4A"/>
                </a:solidFill>
                <a:latin typeface="Aptos"/>
              </a:rPr>
              <a:t> </a:t>
            </a:r>
            <a:r>
              <a:rPr lang="es-MX" sz="2800" b="1" i="0" dirty="0">
                <a:solidFill>
                  <a:srgbClr val="162B4A"/>
                </a:solidFill>
                <a:latin typeface="Aptos"/>
              </a:rPr>
              <a:t>OCTUBRE</a:t>
            </a:r>
            <a:r>
              <a:rPr sz="2800" b="1" i="0" dirty="0">
                <a:solidFill>
                  <a:srgbClr val="162B4A"/>
                </a:solidFill>
                <a:latin typeface="Aptos"/>
              </a:rPr>
              <a:t> </a:t>
            </a:r>
            <a:r>
              <a:rPr sz="2800" b="1" i="0" dirty="0" err="1">
                <a:solidFill>
                  <a:srgbClr val="162B4A"/>
                </a:solidFill>
                <a:latin typeface="Aptos"/>
              </a:rPr>
              <a:t>juntos</a:t>
            </a:r>
            <a:endParaRPr sz="2800" b="1" i="0" dirty="0">
              <a:solidFill>
                <a:srgbClr val="162B4A"/>
              </a:solidFill>
              <a:latin typeface="Apto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30352" y="885047"/>
            <a:ext cx="10972800" cy="38404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 i="0">
                <a:solidFill>
                  <a:srgbClr val="5F6C78"/>
                </a:solidFill>
                <a:latin typeface="Aptos"/>
              </a:rPr>
              <a:t>Saldo inicial + entradas − salidas = saldo final.</a:t>
            </a:r>
          </a:p>
        </p:txBody>
      </p:sp>
      <p:sp>
        <p:nvSpPr>
          <p:cNvPr id="6" name="Rectangle 5"/>
          <p:cNvSpPr/>
          <p:nvPr/>
        </p:nvSpPr>
        <p:spPr>
          <a:xfrm>
            <a:off x="502920" y="6170279"/>
            <a:ext cx="11183112" cy="10972"/>
          </a:xfrm>
          <a:prstGeom prst="rect">
            <a:avLst/>
          </a:prstGeom>
          <a:solidFill>
            <a:srgbClr val="DEE5EA"/>
          </a:solidFill>
          <a:ln>
            <a:solidFill>
              <a:srgbClr val="DEE5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04008226"/>
              </p:ext>
            </p:extLst>
          </p:nvPr>
        </p:nvGraphicFramePr>
        <p:xfrm>
          <a:off x="960120" y="1305671"/>
          <a:ext cx="6492240" cy="4389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06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87680">
                <a:tc>
                  <a:txBody>
                    <a:bodyPr/>
                    <a:lstStyle/>
                    <a:p>
                      <a:pPr algn="l"/>
                      <a:r>
                        <a:rPr sz="1400" b="1">
                          <a:solidFill>
                            <a:srgbClr val="FFFFFF"/>
                          </a:solidFill>
                          <a:latin typeface="Aptos"/>
                        </a:rPr>
                        <a:t>Movimiento</a:t>
                      </a:r>
                    </a:p>
                  </a:txBody>
                  <a:tcPr marL="73152" marR="73152" marT="36576" marB="27432" anchor="ctr">
                    <a:solidFill>
                      <a:srgbClr val="162B4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Aptos"/>
                        </a:rPr>
                        <a:t>Monto</a:t>
                      </a:r>
                    </a:p>
                  </a:txBody>
                  <a:tcPr marL="73152" marR="73152" marT="36576" marB="27432" anchor="ctr">
                    <a:solidFill>
                      <a:srgbClr val="162B4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7680">
                <a:tc>
                  <a:txBody>
                    <a:bodyPr/>
                    <a:lstStyle/>
                    <a:p>
                      <a:pPr algn="l"/>
                      <a:r>
                        <a:rPr lang="es-MX" sz="1400" b="1" dirty="0">
                          <a:solidFill>
                            <a:srgbClr val="26313C"/>
                          </a:solidFill>
                          <a:latin typeface="Aptos"/>
                        </a:rPr>
                        <a:t>SALDO INICIAL</a:t>
                      </a:r>
                      <a:endParaRPr sz="1400" b="1" dirty="0">
                        <a:solidFill>
                          <a:srgbClr val="26313C"/>
                        </a:solidFill>
                        <a:latin typeface="Aptos"/>
                      </a:endParaRPr>
                    </a:p>
                  </a:txBody>
                  <a:tcPr marL="73152" marR="73152" marT="36576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0">
                          <a:solidFill>
                            <a:srgbClr val="26313C"/>
                          </a:solidFill>
                          <a:latin typeface="Aptos"/>
                        </a:rPr>
                        <a:t>$400.000</a:t>
                      </a:r>
                    </a:p>
                  </a:txBody>
                  <a:tcPr marL="73152" marR="73152" marT="36576" marB="27432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7680">
                <a:tc>
                  <a:txBody>
                    <a:bodyPr/>
                    <a:lstStyle/>
                    <a:p>
                      <a:pPr algn="l"/>
                      <a:r>
                        <a:rPr lang="es-MX" sz="1400" b="1" dirty="0">
                          <a:solidFill>
                            <a:srgbClr val="26313C"/>
                          </a:solidFill>
                          <a:latin typeface="Aptos"/>
                        </a:rPr>
                        <a:t>Ventas al contado</a:t>
                      </a:r>
                      <a:endParaRPr sz="1400" b="1" dirty="0">
                        <a:solidFill>
                          <a:srgbClr val="26313C"/>
                        </a:solidFill>
                        <a:latin typeface="Aptos"/>
                      </a:endParaRPr>
                    </a:p>
                  </a:txBody>
                  <a:tcPr marL="73152" marR="73152" marT="36576" marB="27432" anchor="ctr">
                    <a:solidFill>
                      <a:srgbClr val="F5F8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0" dirty="0">
                          <a:solidFill>
                            <a:srgbClr val="0070C0"/>
                          </a:solidFill>
                          <a:latin typeface="Aptos"/>
                        </a:rPr>
                        <a:t>+$1.200.000</a:t>
                      </a:r>
                    </a:p>
                  </a:txBody>
                  <a:tcPr marL="73152" marR="73152" marT="36576" marB="27432" anchor="ctr">
                    <a:solidFill>
                      <a:srgbClr val="F5F8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7680">
                <a:tc>
                  <a:txBody>
                    <a:bodyPr/>
                    <a:lstStyle/>
                    <a:p>
                      <a:pPr algn="l"/>
                      <a:r>
                        <a:rPr sz="1400" b="1">
                          <a:solidFill>
                            <a:srgbClr val="26313C"/>
                          </a:solidFill>
                          <a:latin typeface="Aptos"/>
                        </a:rPr>
                        <a:t>Pago a proveedores</a:t>
                      </a:r>
                    </a:p>
                  </a:txBody>
                  <a:tcPr marL="73152" marR="73152" marT="36576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0" dirty="0">
                          <a:solidFill>
                            <a:srgbClr val="FF0000"/>
                          </a:solidFill>
                          <a:latin typeface="Aptos"/>
                        </a:rPr>
                        <a:t>−$500.000</a:t>
                      </a:r>
                    </a:p>
                  </a:txBody>
                  <a:tcPr marL="73152" marR="73152" marT="36576" marB="27432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87680">
                <a:tc>
                  <a:txBody>
                    <a:bodyPr/>
                    <a:lstStyle/>
                    <a:p>
                      <a:pPr algn="l"/>
                      <a:r>
                        <a:rPr sz="1400" b="1" dirty="0" err="1">
                          <a:solidFill>
                            <a:srgbClr val="26313C"/>
                          </a:solidFill>
                          <a:latin typeface="Aptos"/>
                        </a:rPr>
                        <a:t>Arriendo</a:t>
                      </a:r>
                      <a:endParaRPr sz="1400" b="1" dirty="0">
                        <a:solidFill>
                          <a:srgbClr val="26313C"/>
                        </a:solidFill>
                        <a:latin typeface="Aptos"/>
                      </a:endParaRPr>
                    </a:p>
                  </a:txBody>
                  <a:tcPr marL="73152" marR="73152" marT="36576" marB="27432" anchor="ctr">
                    <a:solidFill>
                      <a:srgbClr val="F5F8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0" dirty="0">
                          <a:solidFill>
                            <a:srgbClr val="FF0000"/>
                          </a:solidFill>
                          <a:latin typeface="Aptos"/>
                        </a:rPr>
                        <a:t>−$250.000</a:t>
                      </a:r>
                    </a:p>
                  </a:txBody>
                  <a:tcPr marL="73152" marR="73152" marT="36576" marB="27432" anchor="ctr">
                    <a:solidFill>
                      <a:srgbClr val="F5F8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87680">
                <a:tc>
                  <a:txBody>
                    <a:bodyPr/>
                    <a:lstStyle/>
                    <a:p>
                      <a:pPr algn="l"/>
                      <a:r>
                        <a:rPr sz="1400" b="1">
                          <a:solidFill>
                            <a:srgbClr val="26313C"/>
                          </a:solidFill>
                          <a:latin typeface="Aptos"/>
                        </a:rPr>
                        <a:t>Servicios y otros</a:t>
                      </a:r>
                    </a:p>
                  </a:txBody>
                  <a:tcPr marL="73152" marR="73152" marT="36576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0" dirty="0">
                          <a:solidFill>
                            <a:srgbClr val="FF0000"/>
                          </a:solidFill>
                          <a:latin typeface="Aptos"/>
                        </a:rPr>
                        <a:t>−$100.000</a:t>
                      </a:r>
                    </a:p>
                  </a:txBody>
                  <a:tcPr marL="73152" marR="73152" marT="36576" marB="27432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87680">
                <a:tc>
                  <a:txBody>
                    <a:bodyPr/>
                    <a:lstStyle/>
                    <a:p>
                      <a:pPr algn="l"/>
                      <a:r>
                        <a:rPr sz="1400" b="1">
                          <a:solidFill>
                            <a:srgbClr val="26313C"/>
                          </a:solidFill>
                          <a:latin typeface="Aptos"/>
                        </a:rPr>
                        <a:t>Impuestos y obligaciones</a:t>
                      </a:r>
                    </a:p>
                  </a:txBody>
                  <a:tcPr marL="73152" marR="73152" marT="36576" marB="27432" anchor="ctr">
                    <a:solidFill>
                      <a:srgbClr val="F5F8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0" dirty="0">
                          <a:solidFill>
                            <a:srgbClr val="FF0000"/>
                          </a:solidFill>
                          <a:latin typeface="Aptos"/>
                        </a:rPr>
                        <a:t>−$100.000</a:t>
                      </a:r>
                    </a:p>
                  </a:txBody>
                  <a:tcPr marL="73152" marR="73152" marT="36576" marB="27432" anchor="ctr">
                    <a:solidFill>
                      <a:srgbClr val="F5F8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87680">
                <a:tc>
                  <a:txBody>
                    <a:bodyPr/>
                    <a:lstStyle/>
                    <a:p>
                      <a:pPr algn="l"/>
                      <a:endParaRPr sz="1400" b="1" dirty="0">
                        <a:solidFill>
                          <a:srgbClr val="26313C"/>
                        </a:solidFill>
                        <a:latin typeface="Aptos"/>
                      </a:endParaRPr>
                    </a:p>
                  </a:txBody>
                  <a:tcPr marL="73152" marR="73152" marT="36576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sz="1400" b="0" dirty="0">
                        <a:solidFill>
                          <a:srgbClr val="26313C"/>
                        </a:solidFill>
                        <a:latin typeface="Aptos"/>
                      </a:endParaRPr>
                    </a:p>
                  </a:txBody>
                  <a:tcPr marL="73152" marR="73152" marT="36576" marB="27432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87680">
                <a:tc>
                  <a:txBody>
                    <a:bodyPr/>
                    <a:lstStyle/>
                    <a:p>
                      <a:pPr algn="l"/>
                      <a:r>
                        <a:rPr sz="1400" b="1">
                          <a:solidFill>
                            <a:srgbClr val="26313C"/>
                          </a:solidFill>
                          <a:latin typeface="Aptos"/>
                        </a:rPr>
                        <a:t>SALDO FINAL</a:t>
                      </a:r>
                    </a:p>
                  </a:txBody>
                  <a:tcPr marL="73152" marR="73152" marT="36576" marB="27432" anchor="ctr">
                    <a:solidFill>
                      <a:srgbClr val="F5F8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0" dirty="0">
                          <a:solidFill>
                            <a:srgbClr val="26313C"/>
                          </a:solidFill>
                          <a:latin typeface="Aptos"/>
                        </a:rPr>
                        <a:t>$650.000</a:t>
                      </a:r>
                    </a:p>
                  </a:txBody>
                  <a:tcPr marL="73152" marR="73152" marT="36576" marB="27432" anchor="ctr">
                    <a:solidFill>
                      <a:srgbClr val="F5F8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10" name="Rounded Rectangle 9"/>
          <p:cNvSpPr/>
          <p:nvPr/>
        </p:nvSpPr>
        <p:spPr>
          <a:xfrm>
            <a:off x="7909560" y="1717151"/>
            <a:ext cx="3246120" cy="2194560"/>
          </a:xfrm>
          <a:prstGeom prst="roundRect">
            <a:avLst/>
          </a:prstGeom>
          <a:solidFill>
            <a:srgbClr val="E2F3EB"/>
          </a:solidFill>
          <a:ln>
            <a:solidFill>
              <a:srgbClr val="E2F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8183879" y="2037191"/>
            <a:ext cx="2651760" cy="27432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>
              <a:spcAft>
                <a:spcPts val="600"/>
              </a:spcAft>
            </a:pPr>
            <a:r>
              <a:rPr sz="1300" b="1" i="0">
                <a:solidFill>
                  <a:srgbClr val="1B825E"/>
                </a:solidFill>
                <a:latin typeface="Aptos"/>
              </a:rPr>
              <a:t>CÁLCULO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83879" y="2494391"/>
            <a:ext cx="2651760" cy="1169551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>
              <a:spcAft>
                <a:spcPts val="600"/>
              </a:spcAft>
            </a:pPr>
            <a:r>
              <a:rPr sz="2000" b="1" i="0" dirty="0">
                <a:solidFill>
                  <a:srgbClr val="162B4A"/>
                </a:solidFill>
                <a:latin typeface="Aptos"/>
              </a:rPr>
              <a:t>$400.000</a:t>
            </a:r>
          </a:p>
          <a:p>
            <a:pPr algn="ctr">
              <a:spcAft>
                <a:spcPts val="600"/>
              </a:spcAft>
            </a:pPr>
            <a:r>
              <a:rPr sz="2000" b="1" i="0" dirty="0">
                <a:solidFill>
                  <a:srgbClr val="0070C0"/>
                </a:solidFill>
                <a:latin typeface="Aptos"/>
              </a:rPr>
              <a:t>+ $1.200.000</a:t>
            </a:r>
          </a:p>
          <a:p>
            <a:pPr algn="ctr">
              <a:spcAft>
                <a:spcPts val="600"/>
              </a:spcAft>
            </a:pPr>
            <a:r>
              <a:rPr sz="2000" b="1" i="0" dirty="0">
                <a:solidFill>
                  <a:srgbClr val="FF0000"/>
                </a:solidFill>
                <a:latin typeface="Aptos"/>
              </a:rPr>
              <a:t>− $950.000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138160" y="4048871"/>
            <a:ext cx="2743200" cy="50292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>
              <a:spcAft>
                <a:spcPts val="600"/>
              </a:spcAft>
            </a:pPr>
            <a:r>
              <a:rPr sz="1800" b="1" i="0">
                <a:solidFill>
                  <a:srgbClr val="1B825E"/>
                </a:solidFill>
                <a:latin typeface="Aptos"/>
              </a:rPr>
              <a:t>Saldo final: $650.000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60" y="5570385"/>
            <a:ext cx="10332720" cy="707886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>
              <a:spcAft>
                <a:spcPts val="600"/>
              </a:spcAft>
            </a:pPr>
            <a:r>
              <a:rPr sz="4000" b="1" i="0" dirty="0">
                <a:solidFill>
                  <a:srgbClr val="0070C0"/>
                </a:solidFill>
                <a:latin typeface="Aptos"/>
              </a:rPr>
              <a:t>¿con </a:t>
            </a:r>
            <a:r>
              <a:rPr sz="4000" b="1" i="0" dirty="0" err="1">
                <a:solidFill>
                  <a:srgbClr val="0070C0"/>
                </a:solidFill>
                <a:latin typeface="Aptos"/>
              </a:rPr>
              <a:t>cuánto</a:t>
            </a:r>
            <a:r>
              <a:rPr sz="4000" b="1" i="0" dirty="0">
                <a:solidFill>
                  <a:srgbClr val="0070C0"/>
                </a:solidFill>
                <a:latin typeface="Aptos"/>
              </a:rPr>
              <a:t> dinero </a:t>
            </a:r>
            <a:r>
              <a:rPr sz="4000" b="1" i="0" dirty="0" err="1">
                <a:solidFill>
                  <a:srgbClr val="0070C0"/>
                </a:solidFill>
                <a:latin typeface="Aptos"/>
              </a:rPr>
              <a:t>comienza</a:t>
            </a:r>
            <a:r>
              <a:rPr sz="4000" b="1" i="0" dirty="0">
                <a:solidFill>
                  <a:srgbClr val="0070C0"/>
                </a:solidFill>
                <a:latin typeface="Aptos"/>
              </a:rPr>
              <a:t> </a:t>
            </a:r>
            <a:r>
              <a:rPr sz="4000" b="1" i="0" dirty="0" err="1">
                <a:solidFill>
                  <a:srgbClr val="0070C0"/>
                </a:solidFill>
                <a:latin typeface="Aptos"/>
              </a:rPr>
              <a:t>noviembre</a:t>
            </a:r>
            <a:r>
              <a:rPr sz="4000" b="1" i="0" dirty="0">
                <a:solidFill>
                  <a:srgbClr val="0070C0"/>
                </a:solidFill>
                <a:latin typeface="Aptos"/>
              </a:rPr>
              <a:t>? 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22A7EEF7-7151-0DA0-8C74-2363021C0E82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109128" y="222543"/>
            <a:ext cx="1046552" cy="104655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1B825E"/>
          </a:solidFill>
          <a:ln>
            <a:solidFill>
              <a:srgbClr val="1B825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02920" y="658368"/>
            <a:ext cx="11155680" cy="52322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800" b="1" i="0" dirty="0">
                <a:solidFill>
                  <a:srgbClr val="C00000"/>
                </a:solidFill>
                <a:latin typeface="Aptos"/>
              </a:rPr>
              <a:t>Paso 2: </a:t>
            </a:r>
            <a:r>
              <a:rPr sz="2800" b="1" i="0" dirty="0" err="1">
                <a:solidFill>
                  <a:srgbClr val="162B4A"/>
                </a:solidFill>
                <a:latin typeface="Aptos"/>
              </a:rPr>
              <a:t>solución</a:t>
            </a:r>
            <a:r>
              <a:rPr sz="2800" b="1" i="0" dirty="0">
                <a:solidFill>
                  <a:srgbClr val="162B4A"/>
                </a:solidFill>
                <a:latin typeface="Aptos"/>
              </a:rPr>
              <a:t> de </a:t>
            </a:r>
            <a:r>
              <a:rPr sz="2800" b="1" i="0" dirty="0" err="1">
                <a:solidFill>
                  <a:srgbClr val="162B4A"/>
                </a:solidFill>
                <a:latin typeface="Aptos"/>
              </a:rPr>
              <a:t>los</a:t>
            </a:r>
            <a:r>
              <a:rPr sz="2800" b="1" i="0" dirty="0">
                <a:solidFill>
                  <a:srgbClr val="162B4A"/>
                </a:solidFill>
                <a:latin typeface="Aptos"/>
              </a:rPr>
              <a:t> </a:t>
            </a:r>
            <a:r>
              <a:rPr sz="2800" b="1" i="0" dirty="0" err="1">
                <a:solidFill>
                  <a:srgbClr val="162B4A"/>
                </a:solidFill>
                <a:latin typeface="Aptos"/>
              </a:rPr>
              <a:t>tres</a:t>
            </a:r>
            <a:r>
              <a:rPr sz="2800" b="1" i="0" dirty="0">
                <a:solidFill>
                  <a:srgbClr val="162B4A"/>
                </a:solidFill>
                <a:latin typeface="Aptos"/>
              </a:rPr>
              <a:t> meses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0352" y="1225296"/>
            <a:ext cx="10972800" cy="38404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 i="0">
                <a:solidFill>
                  <a:srgbClr val="5F6C78"/>
                </a:solidFill>
                <a:latin typeface="Aptos"/>
              </a:rPr>
              <a:t>El saldo final se arrastra como saldo inicial del mes siguiente.</a:t>
            </a:r>
          </a:p>
        </p:txBody>
      </p:sp>
      <p:sp>
        <p:nvSpPr>
          <p:cNvPr id="6" name="Rectangle 5"/>
          <p:cNvSpPr/>
          <p:nvPr/>
        </p:nvSpPr>
        <p:spPr>
          <a:xfrm>
            <a:off x="502920" y="6510528"/>
            <a:ext cx="11183112" cy="10972"/>
          </a:xfrm>
          <a:prstGeom prst="rect">
            <a:avLst/>
          </a:prstGeom>
          <a:solidFill>
            <a:srgbClr val="DEE5EA"/>
          </a:solidFill>
          <a:ln>
            <a:solidFill>
              <a:srgbClr val="DEE5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9606433"/>
              </p:ext>
            </p:extLst>
          </p:nvPr>
        </p:nvGraphicFramePr>
        <p:xfrm>
          <a:off x="731520" y="1828800"/>
          <a:ext cx="10744200" cy="2926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57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591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591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6829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85216">
                <a:tc>
                  <a:txBody>
                    <a:bodyPr/>
                    <a:lstStyle/>
                    <a:p>
                      <a:pPr algn="l"/>
                      <a:r>
                        <a:rPr sz="1500" b="1">
                          <a:solidFill>
                            <a:srgbClr val="FFFFFF"/>
                          </a:solidFill>
                          <a:latin typeface="Aptos"/>
                        </a:rPr>
                        <a:t>Concepto</a:t>
                      </a:r>
                    </a:p>
                  </a:txBody>
                  <a:tcPr marL="73152" marR="73152" marT="36576" marB="27432" anchor="ctr">
                    <a:solidFill>
                      <a:srgbClr val="162B4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1">
                          <a:solidFill>
                            <a:srgbClr val="FFFFFF"/>
                          </a:solidFill>
                          <a:latin typeface="Aptos"/>
                        </a:rPr>
                        <a:t>Octubre</a:t>
                      </a:r>
                    </a:p>
                  </a:txBody>
                  <a:tcPr marL="73152" marR="73152" marT="36576" marB="27432" anchor="ctr">
                    <a:solidFill>
                      <a:srgbClr val="162B4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1">
                          <a:solidFill>
                            <a:srgbClr val="FFFFFF"/>
                          </a:solidFill>
                          <a:latin typeface="Aptos"/>
                        </a:rPr>
                        <a:t>Noviembre</a:t>
                      </a:r>
                    </a:p>
                  </a:txBody>
                  <a:tcPr marL="73152" marR="73152" marT="36576" marB="27432" anchor="ctr">
                    <a:solidFill>
                      <a:srgbClr val="162B4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1">
                          <a:solidFill>
                            <a:srgbClr val="FFFFFF"/>
                          </a:solidFill>
                          <a:latin typeface="Aptos"/>
                        </a:rPr>
                        <a:t>Diciembre</a:t>
                      </a:r>
                    </a:p>
                  </a:txBody>
                  <a:tcPr marL="73152" marR="73152" marT="36576" marB="27432" anchor="ctr">
                    <a:solidFill>
                      <a:srgbClr val="162B4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85216">
                <a:tc>
                  <a:txBody>
                    <a:bodyPr/>
                    <a:lstStyle/>
                    <a:p>
                      <a:pPr algn="l"/>
                      <a:r>
                        <a:rPr sz="1500" b="1">
                          <a:solidFill>
                            <a:srgbClr val="26313C"/>
                          </a:solidFill>
                          <a:latin typeface="Aptos"/>
                        </a:rPr>
                        <a:t>Saldo inicial</a:t>
                      </a:r>
                    </a:p>
                  </a:txBody>
                  <a:tcPr marL="73152" marR="73152" marT="36576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0">
                          <a:solidFill>
                            <a:srgbClr val="26313C"/>
                          </a:solidFill>
                          <a:latin typeface="Aptos"/>
                        </a:rPr>
                        <a:t>$400.000</a:t>
                      </a:r>
                    </a:p>
                  </a:txBody>
                  <a:tcPr marL="73152" marR="73152" marT="36576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0">
                          <a:solidFill>
                            <a:srgbClr val="26313C"/>
                          </a:solidFill>
                          <a:latin typeface="Aptos"/>
                        </a:rPr>
                        <a:t>$650.000</a:t>
                      </a:r>
                    </a:p>
                  </a:txBody>
                  <a:tcPr marL="73152" marR="73152" marT="36576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0">
                          <a:solidFill>
                            <a:srgbClr val="26313C"/>
                          </a:solidFill>
                          <a:latin typeface="Aptos"/>
                        </a:rPr>
                        <a:t>$880.000</a:t>
                      </a:r>
                    </a:p>
                  </a:txBody>
                  <a:tcPr marL="73152" marR="73152" marT="36576" marB="27432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85216">
                <a:tc>
                  <a:txBody>
                    <a:bodyPr/>
                    <a:lstStyle/>
                    <a:p>
                      <a:pPr algn="l"/>
                      <a:r>
                        <a:rPr sz="1500" b="1">
                          <a:solidFill>
                            <a:srgbClr val="0070C0"/>
                          </a:solidFill>
                          <a:latin typeface="Aptos"/>
                        </a:rPr>
                        <a:t>Entradas</a:t>
                      </a:r>
                    </a:p>
                  </a:txBody>
                  <a:tcPr marL="73152" marR="73152" marT="36576" marB="27432" anchor="ctr">
                    <a:solidFill>
                      <a:srgbClr val="F5F8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0">
                          <a:solidFill>
                            <a:srgbClr val="0070C0"/>
                          </a:solidFill>
                          <a:latin typeface="Aptos"/>
                        </a:rPr>
                        <a:t>$1.200.000</a:t>
                      </a:r>
                    </a:p>
                  </a:txBody>
                  <a:tcPr marL="73152" marR="73152" marT="36576" marB="27432" anchor="ctr">
                    <a:solidFill>
                      <a:srgbClr val="F5F8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0">
                          <a:solidFill>
                            <a:srgbClr val="0070C0"/>
                          </a:solidFill>
                          <a:latin typeface="Aptos"/>
                        </a:rPr>
                        <a:t>$1.400.000</a:t>
                      </a:r>
                    </a:p>
                  </a:txBody>
                  <a:tcPr marL="73152" marR="73152" marT="36576" marB="27432" anchor="ctr">
                    <a:solidFill>
                      <a:srgbClr val="F5F8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0" dirty="0">
                          <a:solidFill>
                            <a:srgbClr val="0070C0"/>
                          </a:solidFill>
                          <a:latin typeface="Aptos"/>
                        </a:rPr>
                        <a:t>$1.800.000</a:t>
                      </a:r>
                    </a:p>
                  </a:txBody>
                  <a:tcPr marL="73152" marR="73152" marT="36576" marB="27432" anchor="ctr">
                    <a:solidFill>
                      <a:srgbClr val="F5F8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85216">
                <a:tc>
                  <a:txBody>
                    <a:bodyPr/>
                    <a:lstStyle/>
                    <a:p>
                      <a:pPr algn="l"/>
                      <a:r>
                        <a:rPr sz="1500" b="1">
                          <a:solidFill>
                            <a:srgbClr val="FF0000"/>
                          </a:solidFill>
                          <a:latin typeface="Aptos"/>
                        </a:rPr>
                        <a:t>Salidas</a:t>
                      </a:r>
                    </a:p>
                  </a:txBody>
                  <a:tcPr marL="73152" marR="73152" marT="36576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500" b="0" dirty="0">
                          <a:solidFill>
                            <a:srgbClr val="FF0000"/>
                          </a:solidFill>
                          <a:latin typeface="Aptos"/>
                        </a:rPr>
                        <a:t>-</a:t>
                      </a:r>
                      <a:r>
                        <a:rPr sz="1500" b="0" dirty="0">
                          <a:solidFill>
                            <a:srgbClr val="FF0000"/>
                          </a:solidFill>
                          <a:latin typeface="Aptos"/>
                        </a:rPr>
                        <a:t>$950.000</a:t>
                      </a:r>
                    </a:p>
                  </a:txBody>
                  <a:tcPr marL="73152" marR="73152" marT="36576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500" b="0" dirty="0">
                          <a:solidFill>
                            <a:srgbClr val="FF0000"/>
                          </a:solidFill>
                          <a:latin typeface="Aptos"/>
                        </a:rPr>
                        <a:t>-</a:t>
                      </a:r>
                      <a:r>
                        <a:rPr sz="1500" b="0" dirty="0">
                          <a:solidFill>
                            <a:srgbClr val="FF0000"/>
                          </a:solidFill>
                          <a:latin typeface="Aptos"/>
                        </a:rPr>
                        <a:t>$1.170.000</a:t>
                      </a:r>
                    </a:p>
                  </a:txBody>
                  <a:tcPr marL="73152" marR="73152" marT="36576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500" b="0" dirty="0">
                          <a:solidFill>
                            <a:srgbClr val="FF0000"/>
                          </a:solidFill>
                          <a:latin typeface="Aptos"/>
                        </a:rPr>
                        <a:t>-</a:t>
                      </a:r>
                      <a:r>
                        <a:rPr sz="1500" b="0" dirty="0">
                          <a:solidFill>
                            <a:srgbClr val="FF0000"/>
                          </a:solidFill>
                          <a:latin typeface="Aptos"/>
                        </a:rPr>
                        <a:t>$1.400.000</a:t>
                      </a:r>
                    </a:p>
                  </a:txBody>
                  <a:tcPr marL="73152" marR="73152" marT="36576" marB="27432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85216">
                <a:tc>
                  <a:txBody>
                    <a:bodyPr/>
                    <a:lstStyle/>
                    <a:p>
                      <a:pPr algn="l"/>
                      <a:r>
                        <a:rPr sz="1500" b="1">
                          <a:solidFill>
                            <a:srgbClr val="26313C"/>
                          </a:solidFill>
                          <a:latin typeface="Aptos"/>
                        </a:rPr>
                        <a:t>Saldo final</a:t>
                      </a:r>
                    </a:p>
                  </a:txBody>
                  <a:tcPr marL="73152" marR="73152" marT="36576" marB="27432" anchor="ctr">
                    <a:solidFill>
                      <a:srgbClr val="F5F8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0">
                          <a:solidFill>
                            <a:srgbClr val="26313C"/>
                          </a:solidFill>
                          <a:latin typeface="Aptos"/>
                        </a:rPr>
                        <a:t>$650.000</a:t>
                      </a:r>
                    </a:p>
                  </a:txBody>
                  <a:tcPr marL="73152" marR="73152" marT="36576" marB="27432" anchor="ctr">
                    <a:solidFill>
                      <a:srgbClr val="F5F8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0">
                          <a:solidFill>
                            <a:srgbClr val="26313C"/>
                          </a:solidFill>
                          <a:latin typeface="Aptos"/>
                        </a:rPr>
                        <a:t>$880.000</a:t>
                      </a:r>
                    </a:p>
                  </a:txBody>
                  <a:tcPr marL="73152" marR="73152" marT="36576" marB="27432" anchor="ctr">
                    <a:solidFill>
                      <a:srgbClr val="F5F8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0" dirty="0">
                          <a:solidFill>
                            <a:srgbClr val="26313C"/>
                          </a:solidFill>
                          <a:latin typeface="Aptos"/>
                        </a:rPr>
                        <a:t>$1.280.000</a:t>
                      </a:r>
                    </a:p>
                  </a:txBody>
                  <a:tcPr marL="73152" marR="73152" marT="36576" marB="27432" anchor="ctr">
                    <a:solidFill>
                      <a:srgbClr val="F5F8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7" name="Imagen 6">
            <a:extLst>
              <a:ext uri="{FF2B5EF4-FFF2-40B4-BE49-F238E27FC236}">
                <a16:creationId xmlns:a16="http://schemas.microsoft.com/office/drawing/2014/main" id="{4DE9E5F9-984F-2656-AE18-4B4AF011B90B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429168" y="521936"/>
            <a:ext cx="1046552" cy="104655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1B825E"/>
          </a:solidFill>
          <a:ln>
            <a:solidFill>
              <a:srgbClr val="1B825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02920" y="381920"/>
            <a:ext cx="11155680" cy="52322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800" b="1" i="0" dirty="0">
                <a:solidFill>
                  <a:srgbClr val="C00000"/>
                </a:solidFill>
                <a:latin typeface="Aptos"/>
              </a:rPr>
              <a:t>Paso 3: </a:t>
            </a:r>
            <a:r>
              <a:rPr sz="2800" b="1" i="0" dirty="0" err="1">
                <a:solidFill>
                  <a:srgbClr val="162B4A"/>
                </a:solidFill>
                <a:latin typeface="Aptos"/>
              </a:rPr>
              <a:t>interpretar</a:t>
            </a:r>
            <a:r>
              <a:rPr sz="2800" b="1" i="0" dirty="0">
                <a:solidFill>
                  <a:srgbClr val="162B4A"/>
                </a:solidFill>
                <a:latin typeface="Aptos"/>
              </a:rPr>
              <a:t> </a:t>
            </a:r>
            <a:r>
              <a:rPr sz="2800" b="1" i="0" dirty="0" err="1">
                <a:solidFill>
                  <a:srgbClr val="162B4A"/>
                </a:solidFill>
                <a:latin typeface="Aptos"/>
              </a:rPr>
              <a:t>los</a:t>
            </a:r>
            <a:r>
              <a:rPr sz="2800" b="1" i="0" dirty="0">
                <a:solidFill>
                  <a:srgbClr val="162B4A"/>
                </a:solidFill>
                <a:latin typeface="Aptos"/>
              </a:rPr>
              <a:t> </a:t>
            </a:r>
            <a:r>
              <a:rPr sz="2800" b="1" i="0" dirty="0" err="1">
                <a:solidFill>
                  <a:srgbClr val="162B4A"/>
                </a:solidFill>
                <a:latin typeface="Aptos"/>
              </a:rPr>
              <a:t>resultados</a:t>
            </a:r>
            <a:endParaRPr sz="2800" b="1" i="0" dirty="0">
              <a:solidFill>
                <a:srgbClr val="162B4A"/>
              </a:solidFill>
              <a:latin typeface="Aptos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02920" y="6510528"/>
            <a:ext cx="11183112" cy="10972"/>
          </a:xfrm>
          <a:prstGeom prst="rect">
            <a:avLst/>
          </a:prstGeom>
          <a:solidFill>
            <a:srgbClr val="DEE5EA"/>
          </a:solidFill>
          <a:ln>
            <a:solidFill>
              <a:srgbClr val="DEE5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731520" y="2354050"/>
            <a:ext cx="3474720" cy="2011680"/>
          </a:xfrm>
          <a:prstGeom prst="roundRect">
            <a:avLst/>
          </a:prstGeom>
          <a:solidFill>
            <a:srgbClr val="F5F8FA"/>
          </a:solidFill>
          <a:ln>
            <a:solidFill>
              <a:srgbClr val="F5F8F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731520" y="2354050"/>
            <a:ext cx="82296" cy="2011680"/>
          </a:xfrm>
          <a:prstGeom prst="rect">
            <a:avLst/>
          </a:prstGeom>
          <a:solidFill>
            <a:srgbClr val="1B825E"/>
          </a:solidFill>
          <a:ln>
            <a:solidFill>
              <a:srgbClr val="1B825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932688" y="2518642"/>
            <a:ext cx="3108960" cy="36933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>
              <a:spcAft>
                <a:spcPts val="600"/>
              </a:spcAft>
            </a:pPr>
            <a:r>
              <a:rPr b="1" i="0" dirty="0">
                <a:solidFill>
                  <a:srgbClr val="0070C0"/>
                </a:solidFill>
                <a:latin typeface="Aptos"/>
              </a:rPr>
              <a:t>¿QUÉ MES CIERRA MEJOR?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32688" y="2957554"/>
            <a:ext cx="3090672" cy="907941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lang="es-MX" sz="1600" b="1" dirty="0">
                <a:solidFill>
                  <a:srgbClr val="26313C"/>
                </a:solidFill>
                <a:latin typeface="Aptos"/>
              </a:rPr>
              <a:t>DICIEMBRE</a:t>
            </a:r>
            <a:endParaRPr lang="es-MX" sz="1600" b="1" i="0" dirty="0">
              <a:solidFill>
                <a:srgbClr val="26313C"/>
              </a:solidFill>
              <a:latin typeface="Aptos"/>
            </a:endParaRPr>
          </a:p>
          <a:p>
            <a:pPr algn="l">
              <a:spcAft>
                <a:spcPts val="600"/>
              </a:spcAft>
            </a:pPr>
            <a:r>
              <a:rPr lang="es-MX" sz="1600" dirty="0">
                <a:solidFill>
                  <a:srgbClr val="26313C"/>
                </a:solidFill>
                <a:latin typeface="Aptos"/>
              </a:rPr>
              <a:t>T</a:t>
            </a:r>
            <a:r>
              <a:rPr sz="1600" b="0" i="0" dirty="0" err="1">
                <a:solidFill>
                  <a:srgbClr val="26313C"/>
                </a:solidFill>
                <a:latin typeface="Aptos"/>
              </a:rPr>
              <a:t>ermina</a:t>
            </a:r>
            <a:r>
              <a:rPr sz="1600" b="0" i="0" dirty="0">
                <a:solidFill>
                  <a:srgbClr val="26313C"/>
                </a:solidFill>
                <a:latin typeface="Aptos"/>
              </a:rPr>
              <a:t> con $1.280.000 de </a:t>
            </a:r>
            <a:r>
              <a:rPr sz="1600" b="0" i="0" dirty="0" err="1">
                <a:solidFill>
                  <a:srgbClr val="26313C"/>
                </a:solidFill>
                <a:latin typeface="Aptos"/>
              </a:rPr>
              <a:t>caja</a:t>
            </a:r>
            <a:r>
              <a:rPr sz="1600" b="0" i="0" dirty="0">
                <a:solidFill>
                  <a:srgbClr val="26313C"/>
                </a:solidFill>
                <a:latin typeface="Aptos"/>
              </a:rPr>
              <a:t> </a:t>
            </a:r>
            <a:r>
              <a:rPr sz="1600" b="0" i="0" dirty="0" err="1">
                <a:solidFill>
                  <a:srgbClr val="26313C"/>
                </a:solidFill>
                <a:latin typeface="Aptos"/>
              </a:rPr>
              <a:t>proyectada</a:t>
            </a:r>
            <a:r>
              <a:rPr sz="1600" b="0" i="0" dirty="0">
                <a:solidFill>
                  <a:srgbClr val="26313C"/>
                </a:solidFill>
                <a:latin typeface="Aptos"/>
              </a:rPr>
              <a:t>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343400" y="2354050"/>
            <a:ext cx="3474720" cy="2011680"/>
          </a:xfrm>
          <a:prstGeom prst="roundRect">
            <a:avLst/>
          </a:prstGeom>
          <a:solidFill>
            <a:srgbClr val="F5F8FA"/>
          </a:solidFill>
          <a:ln>
            <a:solidFill>
              <a:srgbClr val="F5F8F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4343400" y="2354050"/>
            <a:ext cx="82296" cy="2011680"/>
          </a:xfrm>
          <a:prstGeom prst="rect">
            <a:avLst/>
          </a:prstGeom>
          <a:solidFill>
            <a:srgbClr val="E0AA48"/>
          </a:solidFill>
          <a:ln>
            <a:solidFill>
              <a:srgbClr val="E0AA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4544568" y="2518642"/>
            <a:ext cx="3108960" cy="36933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>
              <a:spcAft>
                <a:spcPts val="600"/>
              </a:spcAft>
            </a:pPr>
            <a:r>
              <a:rPr b="1" i="0">
                <a:solidFill>
                  <a:srgbClr val="0070C0"/>
                </a:solidFill>
                <a:latin typeface="Aptos"/>
              </a:rPr>
              <a:t>¿Y SI SE ATRASA UN COBRO?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44568" y="2957554"/>
            <a:ext cx="3090672" cy="907941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lang="es-MX" sz="1600" b="1" dirty="0">
                <a:solidFill>
                  <a:srgbClr val="26313C"/>
                </a:solidFill>
                <a:latin typeface="Aptos"/>
              </a:rPr>
              <a:t>ANALIZAR</a:t>
            </a:r>
            <a:endParaRPr lang="es-MX" sz="1600" b="1" i="0" dirty="0">
              <a:solidFill>
                <a:srgbClr val="26313C"/>
              </a:solidFill>
              <a:latin typeface="Aptos"/>
            </a:endParaRPr>
          </a:p>
          <a:p>
            <a:pPr algn="l">
              <a:spcAft>
                <a:spcPts val="600"/>
              </a:spcAft>
            </a:pPr>
            <a:r>
              <a:rPr lang="es-MX" sz="1600" dirty="0">
                <a:solidFill>
                  <a:srgbClr val="26313C"/>
                </a:solidFill>
                <a:latin typeface="Aptos"/>
              </a:rPr>
              <a:t>U</a:t>
            </a:r>
            <a:r>
              <a:rPr sz="1600" b="0" i="0" dirty="0">
                <a:solidFill>
                  <a:srgbClr val="26313C"/>
                </a:solidFill>
                <a:latin typeface="Aptos"/>
              </a:rPr>
              <a:t>n </a:t>
            </a:r>
            <a:r>
              <a:rPr sz="1600" b="0" i="0" dirty="0" err="1">
                <a:solidFill>
                  <a:srgbClr val="26313C"/>
                </a:solidFill>
                <a:latin typeface="Aptos"/>
              </a:rPr>
              <a:t>cliente</a:t>
            </a:r>
            <a:r>
              <a:rPr sz="1600" b="0" i="0" dirty="0">
                <a:solidFill>
                  <a:srgbClr val="26313C"/>
                </a:solidFill>
                <a:latin typeface="Aptos"/>
              </a:rPr>
              <a:t> </a:t>
            </a:r>
            <a:r>
              <a:rPr sz="1600" b="0" i="0" dirty="0" err="1">
                <a:solidFill>
                  <a:srgbClr val="26313C"/>
                </a:solidFill>
                <a:latin typeface="Aptos"/>
              </a:rPr>
              <a:t>paga</a:t>
            </a:r>
            <a:r>
              <a:rPr sz="1600" b="0" i="0" dirty="0">
                <a:solidFill>
                  <a:srgbClr val="26313C"/>
                </a:solidFill>
                <a:latin typeface="Aptos"/>
              </a:rPr>
              <a:t> </a:t>
            </a:r>
            <a:r>
              <a:rPr sz="1600" b="0" i="0" dirty="0" err="1">
                <a:solidFill>
                  <a:srgbClr val="26313C"/>
                </a:solidFill>
                <a:latin typeface="Aptos"/>
              </a:rPr>
              <a:t>tarde</a:t>
            </a:r>
            <a:r>
              <a:rPr sz="1600" b="0" i="0" dirty="0">
                <a:solidFill>
                  <a:srgbClr val="26313C"/>
                </a:solidFill>
                <a:latin typeface="Aptos"/>
              </a:rPr>
              <a:t>, el </a:t>
            </a:r>
            <a:r>
              <a:rPr sz="1600" b="0" i="0" dirty="0" err="1">
                <a:solidFill>
                  <a:srgbClr val="26313C"/>
                </a:solidFill>
                <a:latin typeface="Aptos"/>
              </a:rPr>
              <a:t>saldo</a:t>
            </a:r>
            <a:r>
              <a:rPr sz="1600" b="0" i="0" dirty="0">
                <a:solidFill>
                  <a:srgbClr val="26313C"/>
                </a:solidFill>
                <a:latin typeface="Aptos"/>
              </a:rPr>
              <a:t> real </a:t>
            </a:r>
            <a:r>
              <a:rPr sz="1600" b="0" i="0" dirty="0" err="1">
                <a:solidFill>
                  <a:srgbClr val="26313C"/>
                </a:solidFill>
                <a:latin typeface="Aptos"/>
              </a:rPr>
              <a:t>puede</a:t>
            </a:r>
            <a:r>
              <a:rPr sz="1600" b="0" i="0" dirty="0">
                <a:solidFill>
                  <a:srgbClr val="26313C"/>
                </a:solidFill>
                <a:latin typeface="Aptos"/>
              </a:rPr>
              <a:t> ser </a:t>
            </a:r>
            <a:r>
              <a:rPr sz="1600" b="0" i="0" dirty="0" err="1">
                <a:solidFill>
                  <a:srgbClr val="26313C"/>
                </a:solidFill>
                <a:latin typeface="Aptos"/>
              </a:rPr>
              <a:t>menor</a:t>
            </a:r>
            <a:r>
              <a:rPr sz="1600" b="0" i="0" dirty="0">
                <a:solidFill>
                  <a:srgbClr val="26313C"/>
                </a:solidFill>
                <a:latin typeface="Aptos"/>
              </a:rPr>
              <a:t> al </a:t>
            </a:r>
            <a:r>
              <a:rPr sz="1600" b="0" i="0" dirty="0" err="1">
                <a:solidFill>
                  <a:srgbClr val="26313C"/>
                </a:solidFill>
                <a:latin typeface="Aptos"/>
              </a:rPr>
              <a:t>previsto</a:t>
            </a:r>
            <a:r>
              <a:rPr sz="1600" b="0" i="0" dirty="0">
                <a:solidFill>
                  <a:srgbClr val="26313C"/>
                </a:solidFill>
                <a:latin typeface="Aptos"/>
              </a:rPr>
              <a:t>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955279" y="2354050"/>
            <a:ext cx="3474720" cy="2011680"/>
          </a:xfrm>
          <a:prstGeom prst="roundRect">
            <a:avLst/>
          </a:prstGeom>
          <a:solidFill>
            <a:srgbClr val="F5F8FA"/>
          </a:solidFill>
          <a:ln>
            <a:solidFill>
              <a:srgbClr val="F5F8F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7955279" y="2354050"/>
            <a:ext cx="82296" cy="2011680"/>
          </a:xfrm>
          <a:prstGeom prst="rect">
            <a:avLst/>
          </a:prstGeom>
          <a:solidFill>
            <a:srgbClr val="B74141"/>
          </a:solidFill>
          <a:ln>
            <a:solidFill>
              <a:srgbClr val="B7414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8156448" y="2518642"/>
            <a:ext cx="3108960" cy="36933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>
              <a:spcAft>
                <a:spcPts val="600"/>
              </a:spcAft>
            </a:pPr>
            <a:r>
              <a:rPr b="1" i="0">
                <a:solidFill>
                  <a:srgbClr val="0070C0"/>
                </a:solidFill>
                <a:latin typeface="Aptos"/>
              </a:rPr>
              <a:t>¿PUEDO GASTAR TODO?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156448" y="2957554"/>
            <a:ext cx="3090672" cy="907941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lang="es-MX" sz="1600" b="1" i="0" dirty="0">
                <a:solidFill>
                  <a:srgbClr val="26313C"/>
                </a:solidFill>
                <a:latin typeface="Aptos"/>
              </a:rPr>
              <a:t>NO</a:t>
            </a:r>
          </a:p>
          <a:p>
            <a:pPr algn="l">
              <a:spcAft>
                <a:spcPts val="600"/>
              </a:spcAft>
            </a:pPr>
            <a:r>
              <a:rPr lang="es-MX" sz="1600" dirty="0">
                <a:solidFill>
                  <a:srgbClr val="26313C"/>
                </a:solidFill>
                <a:latin typeface="Aptos"/>
              </a:rPr>
              <a:t>P</a:t>
            </a:r>
            <a:r>
              <a:rPr sz="1600" b="0" i="0" dirty="0" err="1">
                <a:solidFill>
                  <a:srgbClr val="26313C"/>
                </a:solidFill>
                <a:latin typeface="Aptos"/>
              </a:rPr>
              <a:t>uede</a:t>
            </a:r>
            <a:r>
              <a:rPr sz="1600" b="0" i="0" dirty="0">
                <a:solidFill>
                  <a:srgbClr val="26313C"/>
                </a:solidFill>
                <a:latin typeface="Aptos"/>
              </a:rPr>
              <a:t> </a:t>
            </a:r>
            <a:r>
              <a:rPr sz="1600" b="0" i="0" dirty="0" err="1">
                <a:solidFill>
                  <a:srgbClr val="26313C"/>
                </a:solidFill>
                <a:latin typeface="Aptos"/>
              </a:rPr>
              <a:t>haber</a:t>
            </a:r>
            <a:r>
              <a:rPr sz="1600" b="0" i="0" dirty="0">
                <a:solidFill>
                  <a:srgbClr val="26313C"/>
                </a:solidFill>
                <a:latin typeface="Aptos"/>
              </a:rPr>
              <a:t> </a:t>
            </a:r>
            <a:r>
              <a:rPr sz="1600" b="0" i="0" dirty="0" err="1">
                <a:solidFill>
                  <a:srgbClr val="26313C"/>
                </a:solidFill>
                <a:latin typeface="Aptos"/>
              </a:rPr>
              <a:t>pagos</a:t>
            </a:r>
            <a:r>
              <a:rPr sz="1600" b="0" i="0" dirty="0">
                <a:solidFill>
                  <a:srgbClr val="26313C"/>
                </a:solidFill>
                <a:latin typeface="Aptos"/>
              </a:rPr>
              <a:t> </a:t>
            </a:r>
            <a:r>
              <a:rPr sz="1600" b="0" i="0" dirty="0" err="1">
                <a:solidFill>
                  <a:srgbClr val="26313C"/>
                </a:solidFill>
                <a:latin typeface="Aptos"/>
              </a:rPr>
              <a:t>próximos</a:t>
            </a:r>
            <a:r>
              <a:rPr sz="1600" b="0" i="0" dirty="0">
                <a:solidFill>
                  <a:srgbClr val="26313C"/>
                </a:solidFill>
                <a:latin typeface="Aptos"/>
              </a:rPr>
              <a:t>, </a:t>
            </a:r>
            <a:r>
              <a:rPr sz="1600" b="0" i="0" dirty="0" err="1">
                <a:solidFill>
                  <a:srgbClr val="26313C"/>
                </a:solidFill>
                <a:latin typeface="Aptos"/>
              </a:rPr>
              <a:t>reposición</a:t>
            </a:r>
            <a:r>
              <a:rPr sz="1600" b="0" i="0" dirty="0">
                <a:solidFill>
                  <a:srgbClr val="26313C"/>
                </a:solidFill>
                <a:latin typeface="Aptos"/>
              </a:rPr>
              <a:t> o </a:t>
            </a:r>
            <a:r>
              <a:rPr sz="1600" b="0" i="0" dirty="0" err="1">
                <a:solidFill>
                  <a:srgbClr val="26313C"/>
                </a:solidFill>
                <a:latin typeface="Aptos"/>
              </a:rPr>
              <a:t>imprevistos</a:t>
            </a:r>
            <a:r>
              <a:rPr sz="1600" b="0" i="0" dirty="0">
                <a:solidFill>
                  <a:srgbClr val="26313C"/>
                </a:solidFill>
                <a:latin typeface="Aptos"/>
              </a:rPr>
              <a:t>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64108" y="4730822"/>
            <a:ext cx="4572000" cy="40011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lang="es-CL" sz="2000" b="1" i="0" dirty="0">
                <a:solidFill>
                  <a:schemeClr val="accent6">
                    <a:lumMod val="50000"/>
                  </a:schemeClr>
                </a:solidFill>
                <a:latin typeface="Aptos"/>
              </a:rPr>
              <a:t>MINUTO PARA ANALIZAR:</a:t>
            </a:r>
            <a:endParaRPr sz="2000" b="1" i="0" dirty="0">
              <a:solidFill>
                <a:schemeClr val="accent6">
                  <a:lumMod val="50000"/>
                </a:schemeClr>
              </a:solidFill>
              <a:latin typeface="Aptos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813816" y="5135302"/>
            <a:ext cx="8600251" cy="1200329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3600" b="1" i="0" dirty="0">
                <a:solidFill>
                  <a:srgbClr val="162B4A"/>
                </a:solidFill>
                <a:latin typeface="Aptos"/>
              </a:rPr>
              <a:t>¿</a:t>
            </a:r>
            <a:r>
              <a:rPr sz="3600" b="1" i="0" dirty="0" err="1">
                <a:solidFill>
                  <a:srgbClr val="162B4A"/>
                </a:solidFill>
                <a:latin typeface="Aptos"/>
              </a:rPr>
              <a:t>Qué</a:t>
            </a:r>
            <a:r>
              <a:rPr sz="3600" b="1" i="0" dirty="0">
                <a:solidFill>
                  <a:srgbClr val="162B4A"/>
                </a:solidFill>
                <a:latin typeface="Aptos"/>
              </a:rPr>
              <a:t> </a:t>
            </a:r>
            <a:r>
              <a:rPr sz="3600" b="1" i="0" dirty="0" err="1">
                <a:solidFill>
                  <a:srgbClr val="162B4A"/>
                </a:solidFill>
                <a:latin typeface="Aptos"/>
              </a:rPr>
              <a:t>decisión</a:t>
            </a:r>
            <a:r>
              <a:rPr sz="3600" b="1" i="0" dirty="0">
                <a:solidFill>
                  <a:srgbClr val="162B4A"/>
                </a:solidFill>
                <a:latin typeface="Aptos"/>
              </a:rPr>
              <a:t> </a:t>
            </a:r>
            <a:r>
              <a:rPr sz="3600" b="1" i="0" dirty="0" err="1">
                <a:solidFill>
                  <a:srgbClr val="162B4A"/>
                </a:solidFill>
                <a:latin typeface="Aptos"/>
              </a:rPr>
              <a:t>tomarías</a:t>
            </a:r>
            <a:r>
              <a:rPr sz="3600" b="1" i="0" dirty="0">
                <a:solidFill>
                  <a:srgbClr val="162B4A"/>
                </a:solidFill>
                <a:latin typeface="Aptos"/>
              </a:rPr>
              <a:t> hoy para </a:t>
            </a:r>
            <a:r>
              <a:rPr sz="3600" b="1" i="0" dirty="0" err="1">
                <a:solidFill>
                  <a:srgbClr val="162B4A"/>
                </a:solidFill>
                <a:latin typeface="Aptos"/>
              </a:rPr>
              <a:t>proteger</a:t>
            </a:r>
            <a:r>
              <a:rPr sz="3600" b="1" i="0" dirty="0">
                <a:solidFill>
                  <a:srgbClr val="162B4A"/>
                </a:solidFill>
                <a:latin typeface="Aptos"/>
              </a:rPr>
              <a:t> la </a:t>
            </a:r>
            <a:r>
              <a:rPr sz="3600" b="1" i="0" dirty="0" err="1">
                <a:solidFill>
                  <a:srgbClr val="162B4A"/>
                </a:solidFill>
                <a:latin typeface="Aptos"/>
              </a:rPr>
              <a:t>caja</a:t>
            </a:r>
            <a:r>
              <a:rPr sz="3600" b="1" i="0" dirty="0">
                <a:solidFill>
                  <a:srgbClr val="162B4A"/>
                </a:solidFill>
                <a:latin typeface="Aptos"/>
              </a:rPr>
              <a:t> de</a:t>
            </a:r>
            <a:r>
              <a:rPr lang="es-MX" sz="3600" b="1" i="0" dirty="0">
                <a:solidFill>
                  <a:srgbClr val="162B4A"/>
                </a:solidFill>
                <a:latin typeface="Aptos"/>
              </a:rPr>
              <a:t>l</a:t>
            </a:r>
            <a:r>
              <a:rPr sz="3600" b="1" i="0" dirty="0">
                <a:solidFill>
                  <a:srgbClr val="162B4A"/>
                </a:solidFill>
                <a:latin typeface="Aptos"/>
              </a:rPr>
              <a:t> Café Bayit?</a:t>
            </a:r>
          </a:p>
        </p:txBody>
      </p:sp>
      <p:pic>
        <p:nvPicPr>
          <p:cNvPr id="23" name="Imagen 22">
            <a:extLst>
              <a:ext uri="{FF2B5EF4-FFF2-40B4-BE49-F238E27FC236}">
                <a16:creationId xmlns:a16="http://schemas.microsoft.com/office/drawing/2014/main" id="{976642BB-BE23-B9F8-BAA2-467788ADDE04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109128" y="4895244"/>
            <a:ext cx="1046552" cy="1046552"/>
          </a:xfrm>
          <a:prstGeom prst="rect">
            <a:avLst/>
          </a:prstGeom>
        </p:spPr>
      </p:pic>
      <p:sp>
        <p:nvSpPr>
          <p:cNvPr id="25" name="Rounded Rectangle 9">
            <a:extLst>
              <a:ext uri="{FF2B5EF4-FFF2-40B4-BE49-F238E27FC236}">
                <a16:creationId xmlns:a16="http://schemas.microsoft.com/office/drawing/2014/main" id="{427A0169-6AF9-E8E5-C481-75E0DABCD753}"/>
              </a:ext>
            </a:extLst>
          </p:cNvPr>
          <p:cNvSpPr/>
          <p:nvPr/>
        </p:nvSpPr>
        <p:spPr>
          <a:xfrm>
            <a:off x="822960" y="955856"/>
            <a:ext cx="3291840" cy="868680"/>
          </a:xfrm>
          <a:prstGeom prst="roundRect">
            <a:avLst/>
          </a:prstGeom>
          <a:solidFill>
            <a:srgbClr val="F5F8FA"/>
          </a:solidFill>
          <a:ln>
            <a:solidFill>
              <a:srgbClr val="F5F8F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Rectangle 10">
            <a:extLst>
              <a:ext uri="{FF2B5EF4-FFF2-40B4-BE49-F238E27FC236}">
                <a16:creationId xmlns:a16="http://schemas.microsoft.com/office/drawing/2014/main" id="{0598583C-112A-1475-3B55-F54B1DF4686D}"/>
              </a:ext>
            </a:extLst>
          </p:cNvPr>
          <p:cNvSpPr/>
          <p:nvPr/>
        </p:nvSpPr>
        <p:spPr>
          <a:xfrm>
            <a:off x="822960" y="955856"/>
            <a:ext cx="82296" cy="868680"/>
          </a:xfrm>
          <a:prstGeom prst="rect">
            <a:avLst/>
          </a:prstGeom>
          <a:solidFill>
            <a:srgbClr val="1B825E"/>
          </a:solidFill>
          <a:ln>
            <a:solidFill>
              <a:srgbClr val="1B825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11">
            <a:extLst>
              <a:ext uri="{FF2B5EF4-FFF2-40B4-BE49-F238E27FC236}">
                <a16:creationId xmlns:a16="http://schemas.microsoft.com/office/drawing/2014/main" id="{5624A330-C740-85D0-3333-26CAE16B05D9}"/>
              </a:ext>
            </a:extLst>
          </p:cNvPr>
          <p:cNvSpPr txBox="1"/>
          <p:nvPr/>
        </p:nvSpPr>
        <p:spPr>
          <a:xfrm>
            <a:off x="1024128" y="1120448"/>
            <a:ext cx="2926080" cy="36933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>
              <a:spcAft>
                <a:spcPts val="600"/>
              </a:spcAft>
            </a:pPr>
            <a:r>
              <a:rPr b="1" i="0" dirty="0">
                <a:solidFill>
                  <a:srgbClr val="00B050"/>
                </a:solidFill>
                <a:latin typeface="Aptos"/>
              </a:rPr>
              <a:t>OCTUBRE</a:t>
            </a:r>
          </a:p>
        </p:txBody>
      </p:sp>
      <p:sp>
        <p:nvSpPr>
          <p:cNvPr id="31" name="TextBox 12">
            <a:extLst>
              <a:ext uri="{FF2B5EF4-FFF2-40B4-BE49-F238E27FC236}">
                <a16:creationId xmlns:a16="http://schemas.microsoft.com/office/drawing/2014/main" id="{C829893F-5476-CBDC-6DF8-CEF9C8462C94}"/>
              </a:ext>
            </a:extLst>
          </p:cNvPr>
          <p:cNvSpPr txBox="1"/>
          <p:nvPr/>
        </p:nvSpPr>
        <p:spPr>
          <a:xfrm>
            <a:off x="1024128" y="1453030"/>
            <a:ext cx="2907792" cy="461665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>
              <a:spcAft>
                <a:spcPts val="600"/>
              </a:spcAft>
            </a:pPr>
            <a:r>
              <a:rPr sz="2400" b="0" i="0" dirty="0">
                <a:solidFill>
                  <a:srgbClr val="26313C"/>
                </a:solidFill>
                <a:latin typeface="Aptos"/>
              </a:rPr>
              <a:t>$650.000</a:t>
            </a:r>
          </a:p>
        </p:txBody>
      </p:sp>
      <p:sp>
        <p:nvSpPr>
          <p:cNvPr id="33" name="Rounded Rectangle 13">
            <a:extLst>
              <a:ext uri="{FF2B5EF4-FFF2-40B4-BE49-F238E27FC236}">
                <a16:creationId xmlns:a16="http://schemas.microsoft.com/office/drawing/2014/main" id="{3DF86F67-9202-93EB-BE98-86BE58D319BF}"/>
              </a:ext>
            </a:extLst>
          </p:cNvPr>
          <p:cNvSpPr/>
          <p:nvPr/>
        </p:nvSpPr>
        <p:spPr>
          <a:xfrm>
            <a:off x="4434840" y="955856"/>
            <a:ext cx="3291840" cy="868680"/>
          </a:xfrm>
          <a:prstGeom prst="roundRect">
            <a:avLst/>
          </a:prstGeom>
          <a:solidFill>
            <a:srgbClr val="F5F8FA"/>
          </a:solidFill>
          <a:ln>
            <a:solidFill>
              <a:srgbClr val="F5F8F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Rectangle 14">
            <a:extLst>
              <a:ext uri="{FF2B5EF4-FFF2-40B4-BE49-F238E27FC236}">
                <a16:creationId xmlns:a16="http://schemas.microsoft.com/office/drawing/2014/main" id="{249E154A-C7B5-4461-D959-0CFED5C18895}"/>
              </a:ext>
            </a:extLst>
          </p:cNvPr>
          <p:cNvSpPr/>
          <p:nvPr/>
        </p:nvSpPr>
        <p:spPr>
          <a:xfrm>
            <a:off x="4434840" y="955856"/>
            <a:ext cx="82296" cy="868680"/>
          </a:xfrm>
          <a:prstGeom prst="rect">
            <a:avLst/>
          </a:prstGeom>
          <a:solidFill>
            <a:srgbClr val="1F3A5B"/>
          </a:solidFill>
          <a:ln>
            <a:solidFill>
              <a:srgbClr val="1F3A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TextBox 15">
            <a:extLst>
              <a:ext uri="{FF2B5EF4-FFF2-40B4-BE49-F238E27FC236}">
                <a16:creationId xmlns:a16="http://schemas.microsoft.com/office/drawing/2014/main" id="{25ED4547-1659-4174-282E-80F9E911E87E}"/>
              </a:ext>
            </a:extLst>
          </p:cNvPr>
          <p:cNvSpPr txBox="1"/>
          <p:nvPr/>
        </p:nvSpPr>
        <p:spPr>
          <a:xfrm>
            <a:off x="4636007" y="1120448"/>
            <a:ext cx="2926080" cy="36933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>
              <a:spcAft>
                <a:spcPts val="600"/>
              </a:spcAft>
            </a:pPr>
            <a:r>
              <a:rPr b="1" i="0">
                <a:solidFill>
                  <a:srgbClr val="00B050"/>
                </a:solidFill>
                <a:latin typeface="Aptos"/>
              </a:rPr>
              <a:t>NOVIEMBRE</a:t>
            </a:r>
          </a:p>
        </p:txBody>
      </p:sp>
      <p:sp>
        <p:nvSpPr>
          <p:cNvPr id="39" name="TextBox 16">
            <a:extLst>
              <a:ext uri="{FF2B5EF4-FFF2-40B4-BE49-F238E27FC236}">
                <a16:creationId xmlns:a16="http://schemas.microsoft.com/office/drawing/2014/main" id="{91997DD3-5056-B10F-A9FF-A1EA494E9002}"/>
              </a:ext>
            </a:extLst>
          </p:cNvPr>
          <p:cNvSpPr txBox="1"/>
          <p:nvPr/>
        </p:nvSpPr>
        <p:spPr>
          <a:xfrm>
            <a:off x="4636007" y="1453030"/>
            <a:ext cx="2907792" cy="461665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>
              <a:spcAft>
                <a:spcPts val="600"/>
              </a:spcAft>
            </a:pPr>
            <a:r>
              <a:rPr sz="2400" b="0" i="0">
                <a:solidFill>
                  <a:srgbClr val="26313C"/>
                </a:solidFill>
                <a:latin typeface="Aptos"/>
              </a:rPr>
              <a:t>$880.000</a:t>
            </a:r>
          </a:p>
        </p:txBody>
      </p:sp>
      <p:sp>
        <p:nvSpPr>
          <p:cNvPr id="41" name="Rounded Rectangle 17">
            <a:extLst>
              <a:ext uri="{FF2B5EF4-FFF2-40B4-BE49-F238E27FC236}">
                <a16:creationId xmlns:a16="http://schemas.microsoft.com/office/drawing/2014/main" id="{D0504600-3CEB-B872-AA72-B00C4A0D01E8}"/>
              </a:ext>
            </a:extLst>
          </p:cNvPr>
          <p:cNvSpPr/>
          <p:nvPr/>
        </p:nvSpPr>
        <p:spPr>
          <a:xfrm>
            <a:off x="8046720" y="955856"/>
            <a:ext cx="3291840" cy="868680"/>
          </a:xfrm>
          <a:prstGeom prst="roundRect">
            <a:avLst/>
          </a:prstGeom>
          <a:solidFill>
            <a:srgbClr val="F5F8FA"/>
          </a:solidFill>
          <a:ln>
            <a:solidFill>
              <a:srgbClr val="F5F8F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3" name="Rectangle 18">
            <a:extLst>
              <a:ext uri="{FF2B5EF4-FFF2-40B4-BE49-F238E27FC236}">
                <a16:creationId xmlns:a16="http://schemas.microsoft.com/office/drawing/2014/main" id="{6230D2A7-60C9-B369-8606-ABEFEA988A9E}"/>
              </a:ext>
            </a:extLst>
          </p:cNvPr>
          <p:cNvSpPr/>
          <p:nvPr/>
        </p:nvSpPr>
        <p:spPr>
          <a:xfrm>
            <a:off x="8046720" y="955856"/>
            <a:ext cx="82296" cy="868680"/>
          </a:xfrm>
          <a:prstGeom prst="rect">
            <a:avLst/>
          </a:prstGeom>
          <a:solidFill>
            <a:srgbClr val="1B825E"/>
          </a:solidFill>
          <a:ln>
            <a:solidFill>
              <a:srgbClr val="1B825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5" name="TextBox 19">
            <a:extLst>
              <a:ext uri="{FF2B5EF4-FFF2-40B4-BE49-F238E27FC236}">
                <a16:creationId xmlns:a16="http://schemas.microsoft.com/office/drawing/2014/main" id="{051E36DB-5367-27E4-F9AB-16F9760C8837}"/>
              </a:ext>
            </a:extLst>
          </p:cNvPr>
          <p:cNvSpPr txBox="1"/>
          <p:nvPr/>
        </p:nvSpPr>
        <p:spPr>
          <a:xfrm>
            <a:off x="8247888" y="1120448"/>
            <a:ext cx="2926080" cy="36933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>
              <a:spcAft>
                <a:spcPts val="600"/>
              </a:spcAft>
            </a:pPr>
            <a:r>
              <a:rPr b="1" i="0">
                <a:solidFill>
                  <a:srgbClr val="00B050"/>
                </a:solidFill>
                <a:latin typeface="Aptos"/>
              </a:rPr>
              <a:t>DICIEMBRE</a:t>
            </a:r>
          </a:p>
        </p:txBody>
      </p:sp>
      <p:sp>
        <p:nvSpPr>
          <p:cNvPr id="47" name="TextBox 20">
            <a:extLst>
              <a:ext uri="{FF2B5EF4-FFF2-40B4-BE49-F238E27FC236}">
                <a16:creationId xmlns:a16="http://schemas.microsoft.com/office/drawing/2014/main" id="{37F36E45-4AF3-DDEE-26AE-1DA32418A0C4}"/>
              </a:ext>
            </a:extLst>
          </p:cNvPr>
          <p:cNvSpPr txBox="1"/>
          <p:nvPr/>
        </p:nvSpPr>
        <p:spPr>
          <a:xfrm>
            <a:off x="8247888" y="1453030"/>
            <a:ext cx="2907792" cy="461665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>
              <a:spcAft>
                <a:spcPts val="600"/>
              </a:spcAft>
            </a:pPr>
            <a:r>
              <a:rPr sz="2400" b="0" i="0">
                <a:solidFill>
                  <a:srgbClr val="26313C"/>
                </a:solidFill>
                <a:latin typeface="Aptos"/>
              </a:rPr>
              <a:t>$1.280.000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1B825E"/>
          </a:solidFill>
          <a:ln>
            <a:solidFill>
              <a:srgbClr val="1B825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02920" y="658368"/>
            <a:ext cx="11155680" cy="707886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lang="es-MX" sz="4000" b="1" i="0" dirty="0">
                <a:solidFill>
                  <a:srgbClr val="C00000"/>
                </a:solidFill>
                <a:latin typeface="Aptos"/>
              </a:rPr>
              <a:t>E</a:t>
            </a:r>
            <a:r>
              <a:rPr sz="4000" b="1" i="0" dirty="0" err="1">
                <a:solidFill>
                  <a:srgbClr val="C00000"/>
                </a:solidFill>
                <a:latin typeface="Aptos"/>
              </a:rPr>
              <a:t>rrores</a:t>
            </a:r>
            <a:r>
              <a:rPr sz="4000" b="1" i="0" dirty="0">
                <a:solidFill>
                  <a:srgbClr val="C00000"/>
                </a:solidFill>
                <a:latin typeface="Aptos"/>
              </a:rPr>
              <a:t> </a:t>
            </a:r>
            <a:r>
              <a:rPr sz="4000" b="1" i="0" dirty="0" err="1">
                <a:solidFill>
                  <a:srgbClr val="C00000"/>
                </a:solidFill>
                <a:latin typeface="Aptos"/>
              </a:rPr>
              <a:t>comunes</a:t>
            </a:r>
            <a:r>
              <a:rPr lang="es-MX" sz="4000" b="1" i="0" dirty="0">
                <a:solidFill>
                  <a:srgbClr val="C00000"/>
                </a:solidFill>
                <a:latin typeface="Aptos"/>
              </a:rPr>
              <a:t>:</a:t>
            </a:r>
            <a:endParaRPr sz="4000" b="1" i="0" dirty="0">
              <a:solidFill>
                <a:srgbClr val="C00000"/>
              </a:solidFill>
              <a:latin typeface="Aptos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02920" y="6510528"/>
            <a:ext cx="11183112" cy="10972"/>
          </a:xfrm>
          <a:prstGeom prst="rect">
            <a:avLst/>
          </a:prstGeom>
          <a:solidFill>
            <a:srgbClr val="DEE5EA"/>
          </a:solidFill>
          <a:ln>
            <a:solidFill>
              <a:srgbClr val="DEE5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685800" y="1737360"/>
            <a:ext cx="3520440" cy="2468880"/>
          </a:xfrm>
          <a:prstGeom prst="roundRect">
            <a:avLst/>
          </a:prstGeom>
          <a:solidFill>
            <a:srgbClr val="F5F8FA"/>
          </a:solidFill>
          <a:ln>
            <a:solidFill>
              <a:srgbClr val="F5F8F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685800" y="1737360"/>
            <a:ext cx="82296" cy="2468880"/>
          </a:xfrm>
          <a:prstGeom prst="rect">
            <a:avLst/>
          </a:prstGeom>
          <a:solidFill>
            <a:srgbClr val="B74141"/>
          </a:solidFill>
          <a:ln>
            <a:solidFill>
              <a:srgbClr val="B7414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886968" y="1901952"/>
            <a:ext cx="3154680" cy="461665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400" b="1" i="0" dirty="0">
                <a:solidFill>
                  <a:srgbClr val="162B4A"/>
                </a:solidFill>
                <a:latin typeface="Aptos"/>
              </a:rPr>
              <a:t>1. MEZCLAR DINEROS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86968" y="2776803"/>
            <a:ext cx="3136392" cy="55399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lang="es-MX" sz="1500" b="0" i="0" dirty="0">
                <a:solidFill>
                  <a:srgbClr val="26313C"/>
                </a:solidFill>
                <a:latin typeface="Aptos"/>
              </a:rPr>
              <a:t>Es </a:t>
            </a:r>
            <a:r>
              <a:rPr lang="es-MX" sz="1500" dirty="0">
                <a:solidFill>
                  <a:srgbClr val="26313C"/>
                </a:solidFill>
                <a:latin typeface="Aptos"/>
              </a:rPr>
              <a:t>importante separar los dineros del negocio, con los dineros personales</a:t>
            </a:r>
            <a:endParaRPr sz="1500" b="0" i="0" dirty="0">
              <a:solidFill>
                <a:srgbClr val="26313C"/>
              </a:solidFill>
              <a:latin typeface="Aptos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4343400" y="1737360"/>
            <a:ext cx="3520440" cy="2468880"/>
          </a:xfrm>
          <a:prstGeom prst="roundRect">
            <a:avLst/>
          </a:prstGeom>
          <a:solidFill>
            <a:srgbClr val="F5F8FA"/>
          </a:solidFill>
          <a:ln>
            <a:solidFill>
              <a:srgbClr val="F5F8F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4343400" y="1737360"/>
            <a:ext cx="82296" cy="2468880"/>
          </a:xfrm>
          <a:prstGeom prst="rect">
            <a:avLst/>
          </a:prstGeom>
          <a:solidFill>
            <a:srgbClr val="E0AA48"/>
          </a:solidFill>
          <a:ln>
            <a:solidFill>
              <a:srgbClr val="E0AA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4544568" y="1901952"/>
            <a:ext cx="3154680" cy="830997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400" b="1" i="0">
                <a:solidFill>
                  <a:srgbClr val="162B4A"/>
                </a:solidFill>
                <a:latin typeface="Aptos"/>
              </a:rPr>
              <a:t>2. NO PROYECTAR MESES BAJOS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44568" y="2776803"/>
            <a:ext cx="3136392" cy="78483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 i="0" dirty="0" err="1">
                <a:solidFill>
                  <a:srgbClr val="26313C"/>
                </a:solidFill>
                <a:latin typeface="Aptos"/>
              </a:rPr>
              <a:t>Preparar</a:t>
            </a:r>
            <a:r>
              <a:rPr sz="1500" b="0" i="0" dirty="0">
                <a:solidFill>
                  <a:srgbClr val="26313C"/>
                </a:solidFill>
                <a:latin typeface="Aptos"/>
              </a:rPr>
              <a:t> </a:t>
            </a:r>
            <a:r>
              <a:rPr sz="1500" b="0" i="0" dirty="0" err="1">
                <a:solidFill>
                  <a:srgbClr val="26313C"/>
                </a:solidFill>
                <a:latin typeface="Aptos"/>
              </a:rPr>
              <a:t>una</a:t>
            </a:r>
            <a:r>
              <a:rPr sz="1500" b="0" i="0" dirty="0">
                <a:solidFill>
                  <a:srgbClr val="26313C"/>
                </a:solidFill>
                <a:latin typeface="Aptos"/>
              </a:rPr>
              <a:t> </a:t>
            </a:r>
            <a:r>
              <a:rPr sz="1500" b="0" i="0" dirty="0" err="1">
                <a:solidFill>
                  <a:srgbClr val="26313C"/>
                </a:solidFill>
                <a:latin typeface="Aptos"/>
              </a:rPr>
              <a:t>proyección</a:t>
            </a:r>
            <a:r>
              <a:rPr sz="1500" b="0" i="0" dirty="0">
                <a:solidFill>
                  <a:srgbClr val="26313C"/>
                </a:solidFill>
                <a:latin typeface="Aptos"/>
              </a:rPr>
              <a:t> de </a:t>
            </a:r>
            <a:r>
              <a:rPr sz="1500" b="0" i="0" dirty="0" err="1">
                <a:solidFill>
                  <a:srgbClr val="26313C"/>
                </a:solidFill>
                <a:latin typeface="Aptos"/>
              </a:rPr>
              <a:t>tres</a:t>
            </a:r>
            <a:r>
              <a:rPr sz="1500" b="0" i="0" dirty="0">
                <a:solidFill>
                  <a:srgbClr val="26313C"/>
                </a:solidFill>
                <a:latin typeface="Aptos"/>
              </a:rPr>
              <a:t> meses</a:t>
            </a:r>
            <a:r>
              <a:rPr lang="es-MX" sz="1500" b="0" i="0" dirty="0">
                <a:solidFill>
                  <a:srgbClr val="26313C"/>
                </a:solidFill>
                <a:latin typeface="Aptos"/>
              </a:rPr>
              <a:t>, sin discriminar el nivel de las operaciones.</a:t>
            </a:r>
            <a:endParaRPr sz="1500" b="0" i="0" dirty="0">
              <a:solidFill>
                <a:srgbClr val="26313C"/>
              </a:solidFill>
              <a:latin typeface="Aptos"/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8001000" y="1737360"/>
            <a:ext cx="3520440" cy="2468880"/>
          </a:xfrm>
          <a:prstGeom prst="roundRect">
            <a:avLst/>
          </a:prstGeom>
          <a:solidFill>
            <a:srgbClr val="F5F8FA"/>
          </a:solidFill>
          <a:ln>
            <a:solidFill>
              <a:srgbClr val="F5F8F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8001000" y="1737360"/>
            <a:ext cx="82296" cy="2468880"/>
          </a:xfrm>
          <a:prstGeom prst="rect">
            <a:avLst/>
          </a:prstGeom>
          <a:solidFill>
            <a:srgbClr val="1B825E"/>
          </a:solidFill>
          <a:ln>
            <a:solidFill>
              <a:srgbClr val="1B825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8202168" y="1901952"/>
            <a:ext cx="3154680" cy="461665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400" b="1" i="0">
                <a:solidFill>
                  <a:srgbClr val="162B4A"/>
                </a:solidFill>
                <a:latin typeface="Aptos"/>
              </a:rPr>
              <a:t>3. IGNORAR PLAZOS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202168" y="2776803"/>
            <a:ext cx="3136392" cy="78483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 i="0" dirty="0" err="1">
                <a:solidFill>
                  <a:srgbClr val="26313C"/>
                </a:solidFill>
                <a:latin typeface="Aptos"/>
              </a:rPr>
              <a:t>Incluir</a:t>
            </a:r>
            <a:r>
              <a:rPr sz="1500" b="0" i="0" dirty="0">
                <a:solidFill>
                  <a:srgbClr val="26313C"/>
                </a:solidFill>
                <a:latin typeface="Aptos"/>
              </a:rPr>
              <a:t> </a:t>
            </a:r>
            <a:r>
              <a:rPr sz="1500" b="0" i="0" dirty="0" err="1">
                <a:solidFill>
                  <a:srgbClr val="26313C"/>
                </a:solidFill>
                <a:latin typeface="Aptos"/>
              </a:rPr>
              <a:t>fechas</a:t>
            </a:r>
            <a:r>
              <a:rPr sz="1500" b="0" i="0" dirty="0">
                <a:solidFill>
                  <a:srgbClr val="26313C"/>
                </a:solidFill>
                <a:latin typeface="Aptos"/>
              </a:rPr>
              <a:t> reales de </a:t>
            </a:r>
            <a:r>
              <a:rPr sz="1500" b="0" i="0" dirty="0" err="1">
                <a:solidFill>
                  <a:srgbClr val="26313C"/>
                </a:solidFill>
                <a:latin typeface="Aptos"/>
              </a:rPr>
              <a:t>cobro</a:t>
            </a:r>
            <a:r>
              <a:rPr sz="1500" b="0" i="0" dirty="0">
                <a:solidFill>
                  <a:srgbClr val="26313C"/>
                </a:solidFill>
                <a:latin typeface="Aptos"/>
              </a:rPr>
              <a:t>, </a:t>
            </a:r>
            <a:r>
              <a:rPr sz="1500" b="0" i="0" dirty="0" err="1">
                <a:solidFill>
                  <a:srgbClr val="26313C"/>
                </a:solidFill>
                <a:latin typeface="Aptos"/>
              </a:rPr>
              <a:t>proveedores</a:t>
            </a:r>
            <a:r>
              <a:rPr sz="1500" b="0" i="0" dirty="0">
                <a:solidFill>
                  <a:srgbClr val="26313C"/>
                </a:solidFill>
                <a:latin typeface="Aptos"/>
              </a:rPr>
              <a:t>, </a:t>
            </a:r>
            <a:r>
              <a:rPr sz="1500" b="0" i="0" dirty="0" err="1">
                <a:solidFill>
                  <a:srgbClr val="26313C"/>
                </a:solidFill>
                <a:latin typeface="Aptos"/>
              </a:rPr>
              <a:t>impuestos</a:t>
            </a:r>
            <a:r>
              <a:rPr sz="1500" b="0" i="0" dirty="0">
                <a:solidFill>
                  <a:srgbClr val="26313C"/>
                </a:solidFill>
                <a:latin typeface="Aptos"/>
              </a:rPr>
              <a:t> y </a:t>
            </a:r>
            <a:r>
              <a:rPr sz="1500" b="0" i="0" dirty="0" err="1">
                <a:solidFill>
                  <a:srgbClr val="26313C"/>
                </a:solidFill>
                <a:latin typeface="Aptos"/>
              </a:rPr>
              <a:t>cuotas</a:t>
            </a:r>
            <a:r>
              <a:rPr sz="1500" b="0" i="0" dirty="0">
                <a:solidFill>
                  <a:srgbClr val="26313C"/>
                </a:solidFill>
                <a:latin typeface="Aptos"/>
              </a:rPr>
              <a:t> de </a:t>
            </a:r>
            <a:r>
              <a:rPr sz="1500" b="0" i="0" dirty="0" err="1">
                <a:solidFill>
                  <a:srgbClr val="26313C"/>
                </a:solidFill>
                <a:latin typeface="Aptos"/>
              </a:rPr>
              <a:t>deuda</a:t>
            </a:r>
            <a:endParaRPr sz="1500" b="0" i="0" dirty="0">
              <a:solidFill>
                <a:srgbClr val="26313C"/>
              </a:solidFill>
              <a:latin typeface="Aptos"/>
            </a:endParaRPr>
          </a:p>
        </p:txBody>
      </p:sp>
      <p:sp>
        <p:nvSpPr>
          <p:cNvPr id="21" name="Rounded Rectangle 20"/>
          <p:cNvSpPr/>
          <p:nvPr/>
        </p:nvSpPr>
        <p:spPr>
          <a:xfrm>
            <a:off x="3785190" y="4481881"/>
            <a:ext cx="7553369" cy="1753006"/>
          </a:xfrm>
          <a:prstGeom prst="roundRect">
            <a:avLst/>
          </a:prstGeom>
          <a:solidFill>
            <a:srgbClr val="162B4A"/>
          </a:solidFill>
          <a:ln>
            <a:solidFill>
              <a:srgbClr val="162B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2446020" y="4609232"/>
            <a:ext cx="10241280" cy="1908215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marL="457200" indent="-457200" algn="ctr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s-MX" sz="2800" b="1" i="0" dirty="0">
                <a:solidFill>
                  <a:srgbClr val="FFC000"/>
                </a:solidFill>
                <a:latin typeface="Aptos"/>
              </a:rPr>
              <a:t>No basta con saber cuánto vendí</a:t>
            </a:r>
          </a:p>
          <a:p>
            <a:pPr marL="457200" indent="-457200" algn="ctr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s-MX" sz="2800" b="1" i="0" dirty="0">
                <a:solidFill>
                  <a:srgbClr val="FFC000"/>
                </a:solidFill>
                <a:latin typeface="Aptos"/>
              </a:rPr>
              <a:t>También debo saber cuándo voy a cobrar</a:t>
            </a:r>
          </a:p>
          <a:p>
            <a:pPr marL="457200" indent="-457200" algn="ctr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s-MX" sz="2800" b="1" i="0" dirty="0">
                <a:solidFill>
                  <a:srgbClr val="FFC000"/>
                </a:solidFill>
                <a:latin typeface="Aptos"/>
              </a:rPr>
              <a:t> y cuándo tendré que pagar</a:t>
            </a:r>
          </a:p>
          <a:p>
            <a:pPr algn="ctr">
              <a:spcAft>
                <a:spcPts val="600"/>
              </a:spcAft>
            </a:pPr>
            <a:endParaRPr sz="1900" b="1" i="0" dirty="0">
              <a:solidFill>
                <a:srgbClr val="FFFFFF"/>
              </a:solidFill>
              <a:latin typeface="Aptos"/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3E148BAD-741B-2DF1-B864-77459E0D4F73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453334" y="521936"/>
            <a:ext cx="1046552" cy="1046552"/>
          </a:xfrm>
          <a:prstGeom prst="rect">
            <a:avLst/>
          </a:prstGeom>
        </p:spPr>
      </p:pic>
      <p:pic>
        <p:nvPicPr>
          <p:cNvPr id="23" name="Imagen 22" descr="Importante PNG para descargar gratis">
            <a:extLst>
              <a:ext uri="{FF2B5EF4-FFF2-40B4-BE49-F238E27FC236}">
                <a16:creationId xmlns:a16="http://schemas.microsoft.com/office/drawing/2014/main" id="{AD6BD061-CC8A-88AC-B791-1F74485035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120" y="3429000"/>
            <a:ext cx="3333750" cy="33337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3A11FE-4B86-9DA5-23EC-D56DB9F2A3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48803BB-B00D-F77E-FFDC-B5AB542CABBC}"/>
              </a:ext>
            </a:extLst>
          </p:cNvPr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1B825E"/>
          </a:solidFill>
          <a:ln>
            <a:solidFill>
              <a:srgbClr val="1B825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C2F13840-1A3A-4D9D-9A19-BD0008E45303}"/>
              </a:ext>
            </a:extLst>
          </p:cNvPr>
          <p:cNvSpPr/>
          <p:nvPr/>
        </p:nvSpPr>
        <p:spPr>
          <a:xfrm>
            <a:off x="8869680" y="-731520"/>
            <a:ext cx="4206240" cy="4206240"/>
          </a:xfrm>
          <a:prstGeom prst="ellipse">
            <a:avLst/>
          </a:prstGeom>
          <a:solidFill>
            <a:srgbClr val="1F3A5B"/>
          </a:solidFill>
          <a:ln>
            <a:solidFill>
              <a:srgbClr val="1F3A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2BC7CE1C-C7D7-ECA3-C99D-443E55EA70AA}"/>
              </a:ext>
            </a:extLst>
          </p:cNvPr>
          <p:cNvSpPr/>
          <p:nvPr/>
        </p:nvSpPr>
        <p:spPr>
          <a:xfrm>
            <a:off x="9784080" y="4297680"/>
            <a:ext cx="2926080" cy="2926080"/>
          </a:xfrm>
          <a:prstGeom prst="ellipse">
            <a:avLst/>
          </a:prstGeom>
          <a:solidFill>
            <a:srgbClr val="1B825E"/>
          </a:solidFill>
          <a:ln>
            <a:solidFill>
              <a:srgbClr val="1B825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233B1EC9-F2F6-E0E1-64BD-BC3E413417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84265" y="-243604"/>
            <a:ext cx="14528370" cy="727002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54F707A-F5FE-3579-93E3-D3984DF0A7B6}"/>
              </a:ext>
            </a:extLst>
          </p:cNvPr>
          <p:cNvSpPr txBox="1"/>
          <p:nvPr/>
        </p:nvSpPr>
        <p:spPr>
          <a:xfrm>
            <a:off x="364636" y="5297103"/>
            <a:ext cx="6858000" cy="738664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lang="es-MX" sz="2100" dirty="0">
                <a:solidFill>
                  <a:srgbClr val="E1EBF2"/>
                </a:solidFill>
                <a:latin typeface="Aptos"/>
              </a:rPr>
              <a:t>CONOCEREMOS SU DETERMINACIÓN, COMO PARTE IMPORTANTE DE LOS EGRESOS DEL FLUJO DE CAJA</a:t>
            </a:r>
            <a:endParaRPr sz="2100" b="0" i="0" dirty="0">
              <a:solidFill>
                <a:srgbClr val="E1EBF2"/>
              </a:solidFill>
              <a:latin typeface="Aptos"/>
            </a:endParaRPr>
          </a:p>
        </p:txBody>
      </p:sp>
    </p:spTree>
    <p:extLst>
      <p:ext uri="{BB962C8B-B14F-4D97-AF65-F5344CB8AC3E}">
        <p14:creationId xmlns:p14="http://schemas.microsoft.com/office/powerpoint/2010/main" val="102101156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A5E77EC-6189-1C77-157A-752B446AD7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D3DB963-CFF8-5042-CABD-BA6D9989B385}"/>
              </a:ext>
            </a:extLst>
          </p:cNvPr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1B825E"/>
          </a:solidFill>
          <a:ln>
            <a:solidFill>
              <a:srgbClr val="1B825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55E559A-2B8A-0F05-93A2-0581FE70D39C}"/>
              </a:ext>
            </a:extLst>
          </p:cNvPr>
          <p:cNvSpPr txBox="1"/>
          <p:nvPr/>
        </p:nvSpPr>
        <p:spPr>
          <a:xfrm>
            <a:off x="502920" y="658368"/>
            <a:ext cx="11155680" cy="646331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lang="es-MX" sz="3600" b="1" i="0" dirty="0">
                <a:solidFill>
                  <a:schemeClr val="accent6">
                    <a:lumMod val="50000"/>
                  </a:schemeClr>
                </a:solidFill>
                <a:latin typeface="Aptos"/>
              </a:rPr>
              <a:t>QUE APRENDERAS:</a:t>
            </a:r>
            <a:endParaRPr sz="3600" b="1" i="0" dirty="0">
              <a:solidFill>
                <a:schemeClr val="accent6">
                  <a:lumMod val="50000"/>
                </a:schemeClr>
              </a:solidFill>
              <a:latin typeface="Apto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C0EDD49-A7AE-8348-FD91-2FFD4681F505}"/>
              </a:ext>
            </a:extLst>
          </p:cNvPr>
          <p:cNvSpPr/>
          <p:nvPr/>
        </p:nvSpPr>
        <p:spPr>
          <a:xfrm>
            <a:off x="502920" y="6510528"/>
            <a:ext cx="11183112" cy="10972"/>
          </a:xfrm>
          <a:prstGeom prst="rect">
            <a:avLst/>
          </a:prstGeom>
          <a:solidFill>
            <a:srgbClr val="DEE5EA"/>
          </a:solidFill>
          <a:ln>
            <a:solidFill>
              <a:srgbClr val="DEE5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9943D4DE-489C-BA94-41EC-614B7165EB0F}"/>
              </a:ext>
            </a:extLst>
          </p:cNvPr>
          <p:cNvSpPr/>
          <p:nvPr/>
        </p:nvSpPr>
        <p:spPr>
          <a:xfrm>
            <a:off x="640080" y="1385417"/>
            <a:ext cx="3520440" cy="2011680"/>
          </a:xfrm>
          <a:prstGeom prst="roundRect">
            <a:avLst/>
          </a:prstGeom>
          <a:solidFill>
            <a:srgbClr val="F5F8FA"/>
          </a:solidFill>
          <a:ln>
            <a:solidFill>
              <a:srgbClr val="F5F8F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130C771-B248-4B98-9A0B-8C860D175A3A}"/>
              </a:ext>
            </a:extLst>
          </p:cNvPr>
          <p:cNvSpPr/>
          <p:nvPr/>
        </p:nvSpPr>
        <p:spPr>
          <a:xfrm>
            <a:off x="640080" y="1385417"/>
            <a:ext cx="82296" cy="2011680"/>
          </a:xfrm>
          <a:prstGeom prst="rect">
            <a:avLst/>
          </a:prstGeom>
          <a:solidFill>
            <a:srgbClr val="1B825E"/>
          </a:solidFill>
          <a:ln>
            <a:solidFill>
              <a:srgbClr val="1B825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DB09145-AED6-9C86-F4E7-44A3214A0DE5}"/>
              </a:ext>
            </a:extLst>
          </p:cNvPr>
          <p:cNvSpPr txBox="1"/>
          <p:nvPr/>
        </p:nvSpPr>
        <p:spPr>
          <a:xfrm>
            <a:off x="841247" y="1550010"/>
            <a:ext cx="3154680" cy="954107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>
              <a:spcAft>
                <a:spcPts val="600"/>
              </a:spcAft>
            </a:pPr>
            <a:r>
              <a:rPr sz="2800" b="1" i="0" dirty="0">
                <a:solidFill>
                  <a:srgbClr val="162B4A"/>
                </a:solidFill>
                <a:latin typeface="Aptos"/>
              </a:rPr>
              <a:t>1. </a:t>
            </a:r>
            <a:r>
              <a:rPr lang="es-CL" sz="2800" b="1" i="0" dirty="0">
                <a:solidFill>
                  <a:srgbClr val="162B4A"/>
                </a:solidFill>
                <a:latin typeface="Aptos"/>
              </a:rPr>
              <a:t>Identificar y Reconocer</a:t>
            </a:r>
            <a:endParaRPr sz="2800" b="1" i="0" dirty="0">
              <a:solidFill>
                <a:srgbClr val="162B4A"/>
              </a:solidFill>
              <a:latin typeface="Aptos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289021C-603E-5ABA-8C38-92B5EE517D32}"/>
              </a:ext>
            </a:extLst>
          </p:cNvPr>
          <p:cNvSpPr txBox="1"/>
          <p:nvPr/>
        </p:nvSpPr>
        <p:spPr>
          <a:xfrm>
            <a:off x="841247" y="2414228"/>
            <a:ext cx="3136392" cy="584775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>
              <a:spcAft>
                <a:spcPts val="600"/>
              </a:spcAft>
            </a:pPr>
            <a:r>
              <a:rPr lang="es-CL" sz="1600" b="1" dirty="0">
                <a:solidFill>
                  <a:schemeClr val="accent3">
                    <a:lumMod val="50000"/>
                  </a:schemeClr>
                </a:solidFill>
                <a:latin typeface="Aptos"/>
              </a:rPr>
              <a:t>C</a:t>
            </a:r>
            <a:r>
              <a:rPr lang="es-CL" sz="1600" b="1" i="0" dirty="0">
                <a:solidFill>
                  <a:schemeClr val="accent3">
                    <a:lumMod val="50000"/>
                  </a:schemeClr>
                </a:solidFill>
                <a:latin typeface="Aptos"/>
              </a:rPr>
              <a:t>ostos del negocio y gastos que mas impactan.</a:t>
            </a:r>
            <a:endParaRPr sz="1600" b="1" i="0" dirty="0">
              <a:solidFill>
                <a:schemeClr val="accent3">
                  <a:lumMod val="50000"/>
                </a:schemeClr>
              </a:solidFill>
              <a:latin typeface="Aptos"/>
            </a:endParaRP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9482ADCB-397D-F048-ADBE-CE152288B91C}"/>
              </a:ext>
            </a:extLst>
          </p:cNvPr>
          <p:cNvSpPr/>
          <p:nvPr/>
        </p:nvSpPr>
        <p:spPr>
          <a:xfrm>
            <a:off x="4343400" y="1385417"/>
            <a:ext cx="3520440" cy="2011680"/>
          </a:xfrm>
          <a:prstGeom prst="roundRect">
            <a:avLst/>
          </a:prstGeom>
          <a:solidFill>
            <a:srgbClr val="F5F8FA"/>
          </a:solidFill>
          <a:ln>
            <a:solidFill>
              <a:srgbClr val="F5F8F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B0F422F-18D3-B3A8-9FA7-3A3E90E12C69}"/>
              </a:ext>
            </a:extLst>
          </p:cNvPr>
          <p:cNvSpPr/>
          <p:nvPr/>
        </p:nvSpPr>
        <p:spPr>
          <a:xfrm>
            <a:off x="4343400" y="1385417"/>
            <a:ext cx="82296" cy="2011680"/>
          </a:xfrm>
          <a:prstGeom prst="rect">
            <a:avLst/>
          </a:prstGeom>
          <a:solidFill>
            <a:srgbClr val="1F3A5B"/>
          </a:solidFill>
          <a:ln>
            <a:solidFill>
              <a:srgbClr val="1F3A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C17DB77-125B-0FD1-7043-B608DB427930}"/>
              </a:ext>
            </a:extLst>
          </p:cNvPr>
          <p:cNvSpPr txBox="1"/>
          <p:nvPr/>
        </p:nvSpPr>
        <p:spPr>
          <a:xfrm>
            <a:off x="4544568" y="1550010"/>
            <a:ext cx="3154680" cy="52322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>
              <a:spcAft>
                <a:spcPts val="600"/>
              </a:spcAft>
            </a:pPr>
            <a:r>
              <a:rPr sz="2800" b="1" i="0" dirty="0">
                <a:solidFill>
                  <a:srgbClr val="162B4A"/>
                </a:solidFill>
                <a:latin typeface="Aptos"/>
              </a:rPr>
              <a:t>2. </a:t>
            </a:r>
            <a:r>
              <a:rPr lang="es-CL" sz="2800" b="1" dirty="0">
                <a:solidFill>
                  <a:srgbClr val="162B4A"/>
                </a:solidFill>
                <a:latin typeface="Aptos"/>
              </a:rPr>
              <a:t>Calcular</a:t>
            </a:r>
            <a:endParaRPr sz="2800" b="1" i="0" dirty="0">
              <a:solidFill>
                <a:srgbClr val="162B4A"/>
              </a:solidFill>
              <a:latin typeface="Aptos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4340ABB-EA0B-999A-537E-EB9F82C646CC}"/>
              </a:ext>
            </a:extLst>
          </p:cNvPr>
          <p:cNvSpPr txBox="1"/>
          <p:nvPr/>
        </p:nvSpPr>
        <p:spPr>
          <a:xfrm>
            <a:off x="4544568" y="2414228"/>
            <a:ext cx="3136392" cy="584775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>
              <a:spcAft>
                <a:spcPts val="600"/>
              </a:spcAft>
            </a:pPr>
            <a:r>
              <a:rPr lang="es-CL" sz="1600" b="1" i="0" dirty="0">
                <a:solidFill>
                  <a:schemeClr val="accent3">
                    <a:lumMod val="50000"/>
                  </a:schemeClr>
                </a:solidFill>
                <a:latin typeface="Aptos"/>
              </a:rPr>
              <a:t>Cuánto cuesta producir o entregar un producto o servicio.</a:t>
            </a:r>
            <a:endParaRPr sz="1600" b="1" i="0" dirty="0">
              <a:solidFill>
                <a:schemeClr val="accent3">
                  <a:lumMod val="50000"/>
                </a:schemeClr>
              </a:solidFill>
              <a:latin typeface="Aptos"/>
            </a:endParaRPr>
          </a:p>
        </p:txBody>
      </p: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5A8CF8DC-1CAE-61E5-4B09-527BE18CFB81}"/>
              </a:ext>
            </a:extLst>
          </p:cNvPr>
          <p:cNvSpPr/>
          <p:nvPr/>
        </p:nvSpPr>
        <p:spPr>
          <a:xfrm>
            <a:off x="8046720" y="1385417"/>
            <a:ext cx="3520440" cy="2011680"/>
          </a:xfrm>
          <a:prstGeom prst="roundRect">
            <a:avLst/>
          </a:prstGeom>
          <a:solidFill>
            <a:srgbClr val="F5F8FA"/>
          </a:solidFill>
          <a:ln>
            <a:solidFill>
              <a:srgbClr val="F5F8F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4CDD331-74B6-7C63-3024-6ABD5CD235A1}"/>
              </a:ext>
            </a:extLst>
          </p:cNvPr>
          <p:cNvSpPr/>
          <p:nvPr/>
        </p:nvSpPr>
        <p:spPr>
          <a:xfrm>
            <a:off x="8046720" y="1385417"/>
            <a:ext cx="82296" cy="2011680"/>
          </a:xfrm>
          <a:prstGeom prst="rect">
            <a:avLst/>
          </a:prstGeom>
          <a:solidFill>
            <a:srgbClr val="E0AA48"/>
          </a:solidFill>
          <a:ln>
            <a:solidFill>
              <a:srgbClr val="E0AA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D8C117F-D049-267D-B597-27979BC9F05D}"/>
              </a:ext>
            </a:extLst>
          </p:cNvPr>
          <p:cNvSpPr txBox="1"/>
          <p:nvPr/>
        </p:nvSpPr>
        <p:spPr>
          <a:xfrm>
            <a:off x="8247888" y="1550010"/>
            <a:ext cx="3154680" cy="52322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>
              <a:spcAft>
                <a:spcPts val="600"/>
              </a:spcAft>
            </a:pPr>
            <a:r>
              <a:rPr sz="2800" b="1" i="0" dirty="0">
                <a:solidFill>
                  <a:srgbClr val="162B4A"/>
                </a:solidFill>
                <a:latin typeface="Aptos"/>
              </a:rPr>
              <a:t>3. </a:t>
            </a:r>
            <a:r>
              <a:rPr lang="es-CL" sz="2800" b="1" dirty="0">
                <a:solidFill>
                  <a:srgbClr val="162B4A"/>
                </a:solidFill>
                <a:latin typeface="Aptos"/>
              </a:rPr>
              <a:t>Estimar</a:t>
            </a:r>
            <a:endParaRPr sz="2800" b="1" i="0" dirty="0">
              <a:solidFill>
                <a:srgbClr val="162B4A"/>
              </a:solidFill>
              <a:latin typeface="Aptos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AE001EF-D17C-86D8-3292-5DA907AC474A}"/>
              </a:ext>
            </a:extLst>
          </p:cNvPr>
          <p:cNvSpPr txBox="1"/>
          <p:nvPr/>
        </p:nvSpPr>
        <p:spPr>
          <a:xfrm>
            <a:off x="8247888" y="2414228"/>
            <a:ext cx="3136392" cy="830997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>
              <a:spcAft>
                <a:spcPts val="600"/>
              </a:spcAft>
            </a:pPr>
            <a:r>
              <a:rPr lang="es-CL" sz="1600" b="1" i="0" dirty="0">
                <a:solidFill>
                  <a:schemeClr val="accent3">
                    <a:lumMod val="50000"/>
                  </a:schemeClr>
                </a:solidFill>
                <a:latin typeface="Aptos"/>
              </a:rPr>
              <a:t>Las ventas necesarias para obtene</a:t>
            </a:r>
            <a:r>
              <a:rPr lang="es-CL" sz="1600" b="1" dirty="0">
                <a:solidFill>
                  <a:schemeClr val="accent3">
                    <a:lumMod val="50000"/>
                  </a:schemeClr>
                </a:solidFill>
                <a:latin typeface="Aptos"/>
              </a:rPr>
              <a:t>r un margen de utilidad favorable.</a:t>
            </a:r>
            <a:endParaRPr sz="1600" b="1" i="0" dirty="0">
              <a:solidFill>
                <a:schemeClr val="accent3">
                  <a:lumMod val="50000"/>
                </a:schemeClr>
              </a:solidFill>
              <a:latin typeface="Aptos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EDEC4BC-D8C7-6B8F-74FE-AACFA5F74948}"/>
              </a:ext>
            </a:extLst>
          </p:cNvPr>
          <p:cNvSpPr txBox="1"/>
          <p:nvPr/>
        </p:nvSpPr>
        <p:spPr>
          <a:xfrm>
            <a:off x="897601" y="3771104"/>
            <a:ext cx="10698480" cy="954107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>
              <a:spcAft>
                <a:spcPts val="600"/>
              </a:spcAft>
            </a:pPr>
            <a:r>
              <a:rPr sz="2800" b="1" i="0" dirty="0">
                <a:solidFill>
                  <a:srgbClr val="FF0000"/>
                </a:solidFill>
                <a:latin typeface="Aptos"/>
              </a:rPr>
              <a:t>¿</a:t>
            </a:r>
            <a:r>
              <a:rPr lang="es-CL" sz="2800" b="1" dirty="0">
                <a:solidFill>
                  <a:srgbClr val="FF0000"/>
                </a:solidFill>
                <a:latin typeface="Aptos"/>
              </a:rPr>
              <a:t>Sabes con certeza en que gastas el dinero y cuanto necesitas vender para que tu negocio sea sostenible</a:t>
            </a:r>
            <a:r>
              <a:rPr sz="2800" b="1" i="0" dirty="0">
                <a:solidFill>
                  <a:srgbClr val="FF0000"/>
                </a:solidFill>
                <a:latin typeface="Aptos"/>
              </a:rPr>
              <a:t>?</a:t>
            </a:r>
          </a:p>
        </p:txBody>
      </p:sp>
      <p:sp>
        <p:nvSpPr>
          <p:cNvPr id="24" name="Rounded Rectangle 16">
            <a:extLst>
              <a:ext uri="{FF2B5EF4-FFF2-40B4-BE49-F238E27FC236}">
                <a16:creationId xmlns:a16="http://schemas.microsoft.com/office/drawing/2014/main" id="{BCD8B1DE-5DC2-0386-CBE8-88663732FAAF}"/>
              </a:ext>
            </a:extLst>
          </p:cNvPr>
          <p:cNvSpPr/>
          <p:nvPr/>
        </p:nvSpPr>
        <p:spPr>
          <a:xfrm>
            <a:off x="2710772" y="4752421"/>
            <a:ext cx="6944868" cy="1577357"/>
          </a:xfrm>
          <a:prstGeom prst="roundRect">
            <a:avLst/>
          </a:prstGeom>
          <a:ln/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MX" sz="2400" b="1" dirty="0">
                <a:solidFill>
                  <a:srgbClr val="FFC000"/>
                </a:solidFill>
                <a:latin typeface="Aptos"/>
              </a:rPr>
              <a:t>CONOCER NUESTROS COSTOS, nos permite: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MX" sz="2400" b="1" dirty="0">
                <a:solidFill>
                  <a:srgbClr val="FFC000"/>
                </a:solidFill>
                <a:latin typeface="Aptos"/>
              </a:rPr>
              <a:t>Tomar mejores decisiones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MX" sz="2400" b="1" dirty="0">
                <a:solidFill>
                  <a:srgbClr val="FFC000"/>
                </a:solidFill>
                <a:latin typeface="Aptos"/>
              </a:rPr>
              <a:t>Fijar precios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MX" sz="2400" b="1" dirty="0">
                <a:solidFill>
                  <a:srgbClr val="FFC000"/>
                </a:solidFill>
                <a:latin typeface="Aptos"/>
              </a:rPr>
              <a:t>Y determinar cuántas ventas necesitamos.</a:t>
            </a:r>
            <a:endParaRPr sz="2400" dirty="0">
              <a:solidFill>
                <a:srgbClr val="FFC000"/>
              </a:solidFill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CB67E4E2-A32F-AF93-4C8C-0816C6ECDBAE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453334" y="521936"/>
            <a:ext cx="1046552" cy="1046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425499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59C260F-7145-8E55-1CDB-B24F4FEB8E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A0797A2-FAFA-406F-F205-B4B7D427E504}"/>
              </a:ext>
            </a:extLst>
          </p:cNvPr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1B825E"/>
          </a:solidFill>
          <a:ln>
            <a:solidFill>
              <a:srgbClr val="1B825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36EAA9E-C6F1-A3AE-6E23-20634F4DD02A}"/>
              </a:ext>
            </a:extLst>
          </p:cNvPr>
          <p:cNvSpPr txBox="1"/>
          <p:nvPr/>
        </p:nvSpPr>
        <p:spPr>
          <a:xfrm>
            <a:off x="502920" y="411883"/>
            <a:ext cx="5791554" cy="646331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lang="es-MX" sz="3600" b="1" i="0" dirty="0">
                <a:solidFill>
                  <a:schemeClr val="accent6">
                    <a:lumMod val="50000"/>
                  </a:schemeClr>
                </a:solidFill>
                <a:latin typeface="Aptos"/>
              </a:rPr>
              <a:t>ESTRUCTURA DE COSTOS</a:t>
            </a:r>
            <a:endParaRPr sz="3600" b="1" i="0" dirty="0">
              <a:solidFill>
                <a:schemeClr val="accent6">
                  <a:lumMod val="50000"/>
                </a:schemeClr>
              </a:solidFill>
              <a:latin typeface="Apto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365D0DE-B34A-328E-EBBF-AE78E82D2E62}"/>
              </a:ext>
            </a:extLst>
          </p:cNvPr>
          <p:cNvSpPr/>
          <p:nvPr/>
        </p:nvSpPr>
        <p:spPr>
          <a:xfrm>
            <a:off x="502920" y="6510528"/>
            <a:ext cx="11183112" cy="10972"/>
          </a:xfrm>
          <a:prstGeom prst="rect">
            <a:avLst/>
          </a:prstGeom>
          <a:solidFill>
            <a:srgbClr val="DEE5EA"/>
          </a:solidFill>
          <a:ln>
            <a:solidFill>
              <a:srgbClr val="DEE5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55E10E40-262F-518D-7F21-4F89C2F55DDC}"/>
              </a:ext>
            </a:extLst>
          </p:cNvPr>
          <p:cNvSpPr/>
          <p:nvPr/>
        </p:nvSpPr>
        <p:spPr>
          <a:xfrm>
            <a:off x="914855" y="1823368"/>
            <a:ext cx="10076051" cy="901182"/>
          </a:xfrm>
          <a:prstGeom prst="roundRect">
            <a:avLst/>
          </a:prstGeom>
          <a:solidFill>
            <a:srgbClr val="162B4A"/>
          </a:solidFill>
          <a:ln>
            <a:solidFill>
              <a:srgbClr val="162B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FE93DF5-CFE2-E51B-8667-4A3A0AEA57C9}"/>
              </a:ext>
            </a:extLst>
          </p:cNvPr>
          <p:cNvSpPr txBox="1"/>
          <p:nvPr/>
        </p:nvSpPr>
        <p:spPr>
          <a:xfrm>
            <a:off x="822960" y="1936380"/>
            <a:ext cx="10241280" cy="707886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>
              <a:spcAft>
                <a:spcPts val="600"/>
              </a:spcAft>
            </a:pPr>
            <a:r>
              <a:rPr lang="es-CL" sz="4000" b="1" i="0" dirty="0">
                <a:solidFill>
                  <a:srgbClr val="FFC000"/>
                </a:solidFill>
                <a:latin typeface="Aptos"/>
              </a:rPr>
              <a:t>¿De dónde surgen estos costos?</a:t>
            </a:r>
            <a:endParaRPr sz="4000" b="1" i="0" dirty="0">
              <a:solidFill>
                <a:srgbClr val="FFC000"/>
              </a:solidFill>
              <a:latin typeface="Aptos"/>
            </a:endParaRP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8F259921-98C7-83D3-B7F6-D9ED55EB4195}"/>
              </a:ext>
            </a:extLst>
          </p:cNvPr>
          <p:cNvSpPr/>
          <p:nvPr/>
        </p:nvSpPr>
        <p:spPr>
          <a:xfrm>
            <a:off x="2027065" y="3075013"/>
            <a:ext cx="2468880" cy="141732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F5F8F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D990EDC-E3D4-3020-E449-912E17335B8B}"/>
              </a:ext>
            </a:extLst>
          </p:cNvPr>
          <p:cNvSpPr txBox="1"/>
          <p:nvPr/>
        </p:nvSpPr>
        <p:spPr>
          <a:xfrm>
            <a:off x="2102128" y="3349688"/>
            <a:ext cx="2276856" cy="40011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>
              <a:spcAft>
                <a:spcPts val="600"/>
              </a:spcAft>
            </a:pPr>
            <a:r>
              <a:rPr lang="es-CL" sz="2000" b="1" dirty="0">
                <a:solidFill>
                  <a:srgbClr val="162B4A"/>
                </a:solidFill>
                <a:latin typeface="Aptos"/>
              </a:rPr>
              <a:t>Recursos Clave</a:t>
            </a:r>
            <a:endParaRPr sz="2000" b="1" i="0" dirty="0">
              <a:solidFill>
                <a:srgbClr val="162B4A"/>
              </a:solidFill>
              <a:latin typeface="Aptos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0CE5023-F245-A5F4-0B85-7C98B798D0D5}"/>
              </a:ext>
            </a:extLst>
          </p:cNvPr>
          <p:cNvSpPr txBox="1"/>
          <p:nvPr/>
        </p:nvSpPr>
        <p:spPr>
          <a:xfrm>
            <a:off x="2228233" y="3678516"/>
            <a:ext cx="2084832" cy="55399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>
              <a:spcAft>
                <a:spcPts val="600"/>
              </a:spcAft>
            </a:pPr>
            <a:r>
              <a:rPr lang="es-CL" sz="1500" b="0" i="0" dirty="0">
                <a:solidFill>
                  <a:srgbClr val="26313C"/>
                </a:solidFill>
                <a:latin typeface="Aptos"/>
              </a:rPr>
              <a:t>Máquina de Café, Equipos y local.</a:t>
            </a:r>
            <a:endParaRPr sz="1500" b="0" i="0" dirty="0">
              <a:solidFill>
                <a:srgbClr val="26313C"/>
              </a:solidFill>
              <a:latin typeface="Aptos"/>
            </a:endParaRPr>
          </a:p>
        </p:txBody>
      </p: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9C4E6C14-F902-32D9-249B-E6F7A05DEC6A}"/>
              </a:ext>
            </a:extLst>
          </p:cNvPr>
          <p:cNvSpPr/>
          <p:nvPr/>
        </p:nvSpPr>
        <p:spPr>
          <a:xfrm>
            <a:off x="7330585" y="3075013"/>
            <a:ext cx="2468880" cy="141732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F5F8F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BDEFC24-4F4A-FDB4-0FE7-55E1926AB829}"/>
              </a:ext>
            </a:extLst>
          </p:cNvPr>
          <p:cNvSpPr txBox="1"/>
          <p:nvPr/>
        </p:nvSpPr>
        <p:spPr>
          <a:xfrm>
            <a:off x="7396504" y="3348152"/>
            <a:ext cx="2276856" cy="40011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>
              <a:spcAft>
                <a:spcPts val="600"/>
              </a:spcAft>
            </a:pPr>
            <a:r>
              <a:rPr lang="es-CL" sz="2000" b="1" dirty="0">
                <a:solidFill>
                  <a:srgbClr val="162B4A"/>
                </a:solidFill>
                <a:latin typeface="Aptos"/>
              </a:rPr>
              <a:t>Socios Clave</a:t>
            </a:r>
            <a:endParaRPr sz="2000" b="1" i="0" dirty="0">
              <a:solidFill>
                <a:srgbClr val="162B4A"/>
              </a:solidFill>
              <a:latin typeface="Aptos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33AFEFC-38CC-98F7-62D8-9CEF34384C33}"/>
              </a:ext>
            </a:extLst>
          </p:cNvPr>
          <p:cNvSpPr txBox="1"/>
          <p:nvPr/>
        </p:nvSpPr>
        <p:spPr>
          <a:xfrm>
            <a:off x="7531753" y="3678516"/>
            <a:ext cx="2084832" cy="55399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>
              <a:spcAft>
                <a:spcPts val="600"/>
              </a:spcAft>
            </a:pPr>
            <a:r>
              <a:rPr lang="es-CL" sz="1500" b="0" i="0" dirty="0">
                <a:solidFill>
                  <a:srgbClr val="26313C"/>
                </a:solidFill>
                <a:latin typeface="Aptos"/>
              </a:rPr>
              <a:t>Proveedor de granos y otros insumos.</a:t>
            </a:r>
            <a:endParaRPr sz="1500" b="0" i="0" dirty="0">
              <a:solidFill>
                <a:srgbClr val="26313C"/>
              </a:solidFill>
              <a:latin typeface="Aptos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01E4D7DB-E678-66E0-D0EB-04B0F7356952}"/>
              </a:ext>
            </a:extLst>
          </p:cNvPr>
          <p:cNvSpPr txBox="1"/>
          <p:nvPr/>
        </p:nvSpPr>
        <p:spPr>
          <a:xfrm>
            <a:off x="525222" y="1055053"/>
            <a:ext cx="10515600" cy="40011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lang="es-MX" sz="2000" b="1" i="0" dirty="0">
                <a:solidFill>
                  <a:srgbClr val="002060"/>
                </a:solidFill>
                <a:latin typeface="Aptos"/>
              </a:rPr>
              <a:t>Son los gastos y costos que el negocio necesita para funcionar</a:t>
            </a:r>
            <a:endParaRPr sz="2000" b="1" i="0" dirty="0">
              <a:solidFill>
                <a:srgbClr val="002060"/>
              </a:solidFill>
              <a:latin typeface="Aptos"/>
            </a:endParaRPr>
          </a:p>
        </p:txBody>
      </p:sp>
      <p:pic>
        <p:nvPicPr>
          <p:cNvPr id="7" name="Gráfico 6" descr="Té contorno">
            <a:extLst>
              <a:ext uri="{FF2B5EF4-FFF2-40B4-BE49-F238E27FC236}">
                <a16:creationId xmlns:a16="http://schemas.microsoft.com/office/drawing/2014/main" id="{35FE0400-0BF2-9DDD-015E-A7F71C73808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071437" y="3050720"/>
            <a:ext cx="368875" cy="368875"/>
          </a:xfrm>
          <a:prstGeom prst="rect">
            <a:avLst/>
          </a:prstGeom>
        </p:spPr>
      </p:pic>
      <p:pic>
        <p:nvPicPr>
          <p:cNvPr id="33" name="Gráfico 32" descr="Apretón de manos contorno">
            <a:extLst>
              <a:ext uri="{FF2B5EF4-FFF2-40B4-BE49-F238E27FC236}">
                <a16:creationId xmlns:a16="http://schemas.microsoft.com/office/drawing/2014/main" id="{803A8F45-4A92-F489-4C21-C2B5DFAB7B0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363881" y="3107588"/>
            <a:ext cx="368875" cy="368875"/>
          </a:xfrm>
          <a:prstGeom prst="rect">
            <a:avLst/>
          </a:prstGeom>
        </p:spPr>
      </p:pic>
      <p:sp>
        <p:nvSpPr>
          <p:cNvPr id="43" name="TextBox 21">
            <a:extLst>
              <a:ext uri="{FF2B5EF4-FFF2-40B4-BE49-F238E27FC236}">
                <a16:creationId xmlns:a16="http://schemas.microsoft.com/office/drawing/2014/main" id="{50B11DED-3269-37EC-5CD0-B2D2811865E9}"/>
              </a:ext>
            </a:extLst>
          </p:cNvPr>
          <p:cNvSpPr txBox="1"/>
          <p:nvPr/>
        </p:nvSpPr>
        <p:spPr>
          <a:xfrm>
            <a:off x="502920" y="4899181"/>
            <a:ext cx="11480868" cy="107721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marL="285750" indent="-285750" algn="l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s-MX" b="1" i="0" dirty="0">
                <a:solidFill>
                  <a:srgbClr val="162B4A"/>
                </a:solidFill>
                <a:latin typeface="Aptos"/>
              </a:rPr>
              <a:t>Para preparar y servir, necesito personal. </a:t>
            </a:r>
          </a:p>
          <a:p>
            <a:pPr marL="285750" indent="-285750" algn="l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s-MX" b="1" i="0" dirty="0">
                <a:solidFill>
                  <a:srgbClr val="162B4A"/>
                </a:solidFill>
                <a:latin typeface="Aptos"/>
              </a:rPr>
              <a:t>Si necesito una máquina para preparar café, debo considerar su compra, mantención o financiamiento. </a:t>
            </a:r>
          </a:p>
          <a:p>
            <a:pPr marL="285750" indent="-285750" algn="l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s-MX" b="1" i="0" dirty="0">
                <a:solidFill>
                  <a:srgbClr val="162B4A"/>
                </a:solidFill>
                <a:latin typeface="Aptos"/>
              </a:rPr>
              <a:t>Si trabajo con insumos, debo considerar cuánto cuestan y en qué condiciones debo pagarlos</a:t>
            </a:r>
          </a:p>
        </p:txBody>
      </p:sp>
      <p:sp>
        <p:nvSpPr>
          <p:cNvPr id="45" name="Rounded Rectangle 16">
            <a:extLst>
              <a:ext uri="{FF2B5EF4-FFF2-40B4-BE49-F238E27FC236}">
                <a16:creationId xmlns:a16="http://schemas.microsoft.com/office/drawing/2014/main" id="{DB1FBD1F-E647-CF88-AC26-EB7278365A88}"/>
              </a:ext>
            </a:extLst>
          </p:cNvPr>
          <p:cNvSpPr/>
          <p:nvPr/>
        </p:nvSpPr>
        <p:spPr>
          <a:xfrm>
            <a:off x="4687969" y="3032614"/>
            <a:ext cx="2459736" cy="1417321"/>
          </a:xfrm>
          <a:prstGeom prst="roundRect">
            <a:avLst/>
          </a:prstGeom>
          <a:solidFill>
            <a:srgbClr val="E2F3EB"/>
          </a:solidFill>
          <a:ln>
            <a:solidFill>
              <a:srgbClr val="E2F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00" dirty="0"/>
          </a:p>
        </p:txBody>
      </p:sp>
      <p:sp>
        <p:nvSpPr>
          <p:cNvPr id="47" name="TextBox 17">
            <a:extLst>
              <a:ext uri="{FF2B5EF4-FFF2-40B4-BE49-F238E27FC236}">
                <a16:creationId xmlns:a16="http://schemas.microsoft.com/office/drawing/2014/main" id="{DCC8CF42-4EF4-60CF-3C12-109502BC3769}"/>
              </a:ext>
            </a:extLst>
          </p:cNvPr>
          <p:cNvSpPr txBox="1"/>
          <p:nvPr/>
        </p:nvSpPr>
        <p:spPr>
          <a:xfrm>
            <a:off x="4830764" y="3670969"/>
            <a:ext cx="2084832" cy="55399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>
              <a:spcAft>
                <a:spcPts val="600"/>
              </a:spcAft>
            </a:pPr>
            <a:r>
              <a:rPr lang="es-MX" sz="1500" dirty="0">
                <a:solidFill>
                  <a:srgbClr val="26313C"/>
                </a:solidFill>
                <a:latin typeface="Aptos"/>
              </a:rPr>
              <a:t>Preparar bebidas y atender clientes.</a:t>
            </a:r>
          </a:p>
        </p:txBody>
      </p:sp>
      <p:sp>
        <p:nvSpPr>
          <p:cNvPr id="49" name="TextBox 16">
            <a:extLst>
              <a:ext uri="{FF2B5EF4-FFF2-40B4-BE49-F238E27FC236}">
                <a16:creationId xmlns:a16="http://schemas.microsoft.com/office/drawing/2014/main" id="{F022C297-002C-A909-C9AC-7F25E3081A7B}"/>
              </a:ext>
            </a:extLst>
          </p:cNvPr>
          <p:cNvSpPr txBox="1"/>
          <p:nvPr/>
        </p:nvSpPr>
        <p:spPr>
          <a:xfrm>
            <a:off x="4780654" y="3361615"/>
            <a:ext cx="2276856" cy="40011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>
              <a:spcAft>
                <a:spcPts val="600"/>
              </a:spcAft>
            </a:pPr>
            <a:r>
              <a:rPr lang="es-CL" sz="2000" b="1" dirty="0">
                <a:solidFill>
                  <a:srgbClr val="162B4A"/>
                </a:solidFill>
                <a:latin typeface="Aptos"/>
              </a:rPr>
              <a:t>Actividades Clave</a:t>
            </a:r>
            <a:endParaRPr sz="2000" b="1" i="0" dirty="0">
              <a:solidFill>
                <a:srgbClr val="162B4A"/>
              </a:solidFill>
              <a:latin typeface="Aptos"/>
            </a:endParaRPr>
          </a:p>
        </p:txBody>
      </p:sp>
      <p:pic>
        <p:nvPicPr>
          <p:cNvPr id="51" name="Gráfico 50" descr="Portapapeles comprobado contorno">
            <a:extLst>
              <a:ext uri="{FF2B5EF4-FFF2-40B4-BE49-F238E27FC236}">
                <a16:creationId xmlns:a16="http://schemas.microsoft.com/office/drawing/2014/main" id="{538AADD2-266C-2912-5652-425DDB46A36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83022" y="3118297"/>
            <a:ext cx="307016" cy="307016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9141D48B-69AB-8B9F-E5FF-B40AB9EA04DF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616585" y="498993"/>
            <a:ext cx="1046552" cy="1046552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67AA327C-0331-620B-E766-AD882D29975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371720">
            <a:off x="9517278" y="3069816"/>
            <a:ext cx="2096329" cy="685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333579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0B9766-2ADA-9F77-BDCD-93E0418B69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ECDB5835-78D9-E41E-6DD3-9C1F6AEA74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4521" y="408097"/>
            <a:ext cx="9686933" cy="6322312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528EC5F3-D4F2-D2CE-F539-5A9C8FCCD4D9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771454" y="320513"/>
            <a:ext cx="1046552" cy="1046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84064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72828DF-F0E1-C1B4-1087-B7D0790A3D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9B9437E-F31D-0C3F-2E8A-6D0D7D212F32}"/>
              </a:ext>
            </a:extLst>
          </p:cNvPr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1B825E"/>
          </a:solidFill>
          <a:ln>
            <a:solidFill>
              <a:srgbClr val="1B825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309E9C6-C3F4-4F39-3A1B-3F2D8975EC8D}"/>
              </a:ext>
            </a:extLst>
          </p:cNvPr>
          <p:cNvSpPr/>
          <p:nvPr/>
        </p:nvSpPr>
        <p:spPr>
          <a:xfrm>
            <a:off x="502920" y="6510528"/>
            <a:ext cx="11183112" cy="10972"/>
          </a:xfrm>
          <a:prstGeom prst="rect">
            <a:avLst/>
          </a:prstGeom>
          <a:solidFill>
            <a:srgbClr val="DEE5EA"/>
          </a:solidFill>
          <a:ln>
            <a:solidFill>
              <a:srgbClr val="DEE5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CA29EACD-0B7C-8A96-A6A5-4FE7C2C6FE71}"/>
              </a:ext>
            </a:extLst>
          </p:cNvPr>
          <p:cNvSpPr/>
          <p:nvPr/>
        </p:nvSpPr>
        <p:spPr>
          <a:xfrm>
            <a:off x="547934" y="1731811"/>
            <a:ext cx="2468880" cy="3086013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F5F8F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AB83909-BD28-2E61-32BE-687255B3181A}"/>
              </a:ext>
            </a:extLst>
          </p:cNvPr>
          <p:cNvSpPr txBox="1"/>
          <p:nvPr/>
        </p:nvSpPr>
        <p:spPr>
          <a:xfrm>
            <a:off x="825023" y="2107459"/>
            <a:ext cx="2103120" cy="584775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>
              <a:spcAft>
                <a:spcPts val="600"/>
              </a:spcAft>
            </a:pPr>
            <a:r>
              <a:rPr lang="es-CL" sz="3200" b="1" i="0" dirty="0">
                <a:solidFill>
                  <a:srgbClr val="162B4A"/>
                </a:solidFill>
                <a:latin typeface="Aptos"/>
              </a:rPr>
              <a:t>FIJOS</a:t>
            </a:r>
            <a:endParaRPr sz="3200" b="1" i="0" dirty="0">
              <a:solidFill>
                <a:srgbClr val="162B4A"/>
              </a:solidFill>
              <a:latin typeface="Aptos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7A4D526-DAEA-7079-1A5F-A948D6AF5109}"/>
              </a:ext>
            </a:extLst>
          </p:cNvPr>
          <p:cNvSpPr txBox="1"/>
          <p:nvPr/>
        </p:nvSpPr>
        <p:spPr>
          <a:xfrm>
            <a:off x="719151" y="2454878"/>
            <a:ext cx="2297663" cy="1785104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600"/>
              </a:spcAft>
            </a:pPr>
            <a:endParaRPr lang="es-CL" sz="1500" dirty="0">
              <a:solidFill>
                <a:srgbClr val="26313C"/>
              </a:solidFill>
              <a:latin typeface="Aptos"/>
            </a:endParaRPr>
          </a:p>
          <a:p>
            <a:pPr>
              <a:spcAft>
                <a:spcPts val="600"/>
              </a:spcAft>
            </a:pPr>
            <a:r>
              <a:rPr lang="es-CL" dirty="0">
                <a:solidFill>
                  <a:srgbClr val="26313C"/>
                </a:solidFill>
                <a:latin typeface="Aptos"/>
              </a:rPr>
              <a:t>No cambian significativamente con el volumen de ventas durante un período determinado.</a:t>
            </a:r>
          </a:p>
        </p:txBody>
      </p:sp>
      <p:pic>
        <p:nvPicPr>
          <p:cNvPr id="16" name="Gráfico 15" descr="Calendario giratorio contorno">
            <a:extLst>
              <a:ext uri="{FF2B5EF4-FFF2-40B4-BE49-F238E27FC236}">
                <a16:creationId xmlns:a16="http://schemas.microsoft.com/office/drawing/2014/main" id="{5B4E58C2-36F4-A480-BA37-4AE42DB1318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51405" y="1831062"/>
            <a:ext cx="312609" cy="312609"/>
          </a:xfrm>
          <a:prstGeom prst="rect">
            <a:avLst/>
          </a:prstGeom>
        </p:spPr>
      </p:pic>
      <p:sp>
        <p:nvSpPr>
          <p:cNvPr id="25" name="TextBox 21">
            <a:extLst>
              <a:ext uri="{FF2B5EF4-FFF2-40B4-BE49-F238E27FC236}">
                <a16:creationId xmlns:a16="http://schemas.microsoft.com/office/drawing/2014/main" id="{EC4CC449-9A8D-48F7-B6F5-4B2DD75736E9}"/>
              </a:ext>
            </a:extLst>
          </p:cNvPr>
          <p:cNvSpPr txBox="1"/>
          <p:nvPr/>
        </p:nvSpPr>
        <p:spPr>
          <a:xfrm>
            <a:off x="822960" y="5539203"/>
            <a:ext cx="8406100" cy="66172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marL="285750" indent="-285750" algn="l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s-MX" sz="1600" b="1" i="0" dirty="0">
                <a:solidFill>
                  <a:srgbClr val="C00000"/>
                </a:solidFill>
                <a:latin typeface="Aptos"/>
              </a:rPr>
              <a:t>DIRECTOS:</a:t>
            </a:r>
            <a:r>
              <a:rPr lang="es-MX" sz="1600" b="1" i="0" dirty="0">
                <a:solidFill>
                  <a:srgbClr val="162B4A"/>
                </a:solidFill>
                <a:latin typeface="Aptos"/>
              </a:rPr>
              <a:t> se asociar al producto o servicio, como la leche de un latte.</a:t>
            </a:r>
          </a:p>
          <a:p>
            <a:pPr marL="285750" indent="-285750" algn="l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s-MX" sz="1600" b="1" i="0" dirty="0">
                <a:solidFill>
                  <a:srgbClr val="C00000"/>
                </a:solidFill>
                <a:latin typeface="Aptos"/>
              </a:rPr>
              <a:t>INDIRECTOS:</a:t>
            </a:r>
            <a:r>
              <a:rPr lang="es-MX" sz="1600" b="1" i="0" dirty="0">
                <a:solidFill>
                  <a:srgbClr val="162B4A"/>
                </a:solidFill>
                <a:latin typeface="Aptos"/>
              </a:rPr>
              <a:t> corresponden al funcionamiento general del negocio, como el internet.</a:t>
            </a:r>
          </a:p>
        </p:txBody>
      </p:sp>
      <p:sp>
        <p:nvSpPr>
          <p:cNvPr id="28" name="TextBox 20">
            <a:extLst>
              <a:ext uri="{FF2B5EF4-FFF2-40B4-BE49-F238E27FC236}">
                <a16:creationId xmlns:a16="http://schemas.microsoft.com/office/drawing/2014/main" id="{9CFB5DE8-C700-0C62-7E8B-2B1C65950F18}"/>
              </a:ext>
            </a:extLst>
          </p:cNvPr>
          <p:cNvSpPr txBox="1"/>
          <p:nvPr/>
        </p:nvSpPr>
        <p:spPr>
          <a:xfrm>
            <a:off x="904440" y="5126665"/>
            <a:ext cx="7240100" cy="461665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lang="es-MX" sz="2400" b="1" dirty="0">
                <a:solidFill>
                  <a:srgbClr val="1B825E"/>
                </a:solidFill>
                <a:latin typeface="Aptos"/>
              </a:rPr>
              <a:t>CLASIFICACIÓN por su relación con el producto</a:t>
            </a:r>
            <a:r>
              <a:rPr lang="es-MX" sz="2400" b="1" i="0" dirty="0">
                <a:solidFill>
                  <a:srgbClr val="1B825E"/>
                </a:solidFill>
                <a:latin typeface="Aptos"/>
              </a:rPr>
              <a:t>:</a:t>
            </a:r>
          </a:p>
        </p:txBody>
      </p:sp>
      <p:sp>
        <p:nvSpPr>
          <p:cNvPr id="31" name="Rounded Rectangle 16">
            <a:extLst>
              <a:ext uri="{FF2B5EF4-FFF2-40B4-BE49-F238E27FC236}">
                <a16:creationId xmlns:a16="http://schemas.microsoft.com/office/drawing/2014/main" id="{9A704F34-79A7-7942-11E4-12A7ED728388}"/>
              </a:ext>
            </a:extLst>
          </p:cNvPr>
          <p:cNvSpPr/>
          <p:nvPr/>
        </p:nvSpPr>
        <p:spPr>
          <a:xfrm>
            <a:off x="6414442" y="1731811"/>
            <a:ext cx="2385517" cy="3086013"/>
          </a:xfrm>
          <a:prstGeom prst="roundRect">
            <a:avLst/>
          </a:prstGeom>
          <a:solidFill>
            <a:srgbClr val="E2F3EB"/>
          </a:solidFill>
          <a:ln>
            <a:solidFill>
              <a:srgbClr val="E2F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00" dirty="0"/>
          </a:p>
        </p:txBody>
      </p:sp>
      <p:sp>
        <p:nvSpPr>
          <p:cNvPr id="34" name="TextBox 17">
            <a:extLst>
              <a:ext uri="{FF2B5EF4-FFF2-40B4-BE49-F238E27FC236}">
                <a16:creationId xmlns:a16="http://schemas.microsoft.com/office/drawing/2014/main" id="{68820572-F68D-73F2-79A8-D43459F10BF7}"/>
              </a:ext>
            </a:extLst>
          </p:cNvPr>
          <p:cNvSpPr txBox="1"/>
          <p:nvPr/>
        </p:nvSpPr>
        <p:spPr>
          <a:xfrm>
            <a:off x="6733424" y="2431010"/>
            <a:ext cx="2084832" cy="2539157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600"/>
              </a:spcAft>
            </a:pPr>
            <a:endParaRPr lang="es-MX" dirty="0">
              <a:solidFill>
                <a:srgbClr val="26313C"/>
              </a:solidFill>
              <a:latin typeface="Aptos"/>
            </a:endParaRPr>
          </a:p>
          <a:p>
            <a:pPr>
              <a:spcAft>
                <a:spcPts val="600"/>
              </a:spcAft>
            </a:pPr>
            <a:r>
              <a:rPr lang="es-MX" dirty="0">
                <a:solidFill>
                  <a:srgbClr val="26313C"/>
                </a:solidFill>
                <a:latin typeface="Aptos"/>
              </a:rPr>
              <a:t>Aumentan o disminuyen según la cantidad producida o vendida</a:t>
            </a:r>
            <a:endParaRPr lang="es-MX" sz="1600" dirty="0">
              <a:solidFill>
                <a:schemeClr val="bg1">
                  <a:lumMod val="50000"/>
                </a:schemeClr>
              </a:solidFill>
              <a:latin typeface="Aptos"/>
            </a:endParaRPr>
          </a:p>
          <a:p>
            <a:pPr algn="ctr">
              <a:spcAft>
                <a:spcPts val="600"/>
              </a:spcAft>
            </a:pPr>
            <a:endParaRPr lang="es-MX" dirty="0">
              <a:solidFill>
                <a:srgbClr val="26313C"/>
              </a:solidFill>
              <a:latin typeface="Aptos"/>
            </a:endParaRPr>
          </a:p>
          <a:p>
            <a:pPr algn="ctr">
              <a:spcAft>
                <a:spcPts val="600"/>
              </a:spcAft>
            </a:pPr>
            <a:endParaRPr lang="es-MX" dirty="0">
              <a:solidFill>
                <a:srgbClr val="26313C"/>
              </a:solidFill>
              <a:latin typeface="Aptos"/>
            </a:endParaRPr>
          </a:p>
        </p:txBody>
      </p:sp>
      <p:sp>
        <p:nvSpPr>
          <p:cNvPr id="36" name="TextBox 16">
            <a:extLst>
              <a:ext uri="{FF2B5EF4-FFF2-40B4-BE49-F238E27FC236}">
                <a16:creationId xmlns:a16="http://schemas.microsoft.com/office/drawing/2014/main" id="{FDFC011C-706A-335F-93BB-41E00463F73E}"/>
              </a:ext>
            </a:extLst>
          </p:cNvPr>
          <p:cNvSpPr txBox="1"/>
          <p:nvPr/>
        </p:nvSpPr>
        <p:spPr>
          <a:xfrm>
            <a:off x="6591851" y="2138392"/>
            <a:ext cx="2165275" cy="584775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>
              <a:spcAft>
                <a:spcPts val="600"/>
              </a:spcAft>
            </a:pPr>
            <a:r>
              <a:rPr lang="es-CL" sz="3200" b="1" i="0" dirty="0">
                <a:solidFill>
                  <a:srgbClr val="162B4A"/>
                </a:solidFill>
                <a:latin typeface="Aptos"/>
              </a:rPr>
              <a:t>VARIABLES</a:t>
            </a:r>
            <a:endParaRPr sz="3200" b="1" i="0" dirty="0">
              <a:solidFill>
                <a:srgbClr val="162B4A"/>
              </a:solidFill>
              <a:latin typeface="Aptos"/>
            </a:endParaRPr>
          </a:p>
        </p:txBody>
      </p:sp>
      <p:pic>
        <p:nvPicPr>
          <p:cNvPr id="40" name="Gráfico 39" descr="Mezclar contorno">
            <a:extLst>
              <a:ext uri="{FF2B5EF4-FFF2-40B4-BE49-F238E27FC236}">
                <a16:creationId xmlns:a16="http://schemas.microsoft.com/office/drawing/2014/main" id="{EA9F19D6-3C80-878F-AB9E-9918F4AE6CA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625619" y="1849168"/>
            <a:ext cx="283403" cy="283403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8DB1A262-8289-5B61-3048-AD65C50340C8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151574" y="1616817"/>
            <a:ext cx="1458099" cy="1458099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9DE64F76-DBC2-0D1D-7EA1-8521D9A83C22}"/>
              </a:ext>
            </a:extLst>
          </p:cNvPr>
          <p:cNvSpPr txBox="1"/>
          <p:nvPr/>
        </p:nvSpPr>
        <p:spPr>
          <a:xfrm>
            <a:off x="3288923" y="3345797"/>
            <a:ext cx="229766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b="1" dirty="0">
                <a:solidFill>
                  <a:srgbClr val="002060"/>
                </a:solidFill>
              </a:rPr>
              <a:t>Arriendo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b="1" dirty="0">
                <a:solidFill>
                  <a:srgbClr val="002060"/>
                </a:solidFill>
              </a:rPr>
              <a:t>Internet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b="1" dirty="0">
                <a:solidFill>
                  <a:srgbClr val="002060"/>
                </a:solidFill>
              </a:rPr>
              <a:t>Sueldo fijo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b="1" dirty="0">
                <a:solidFill>
                  <a:srgbClr val="002060"/>
                </a:solidFill>
              </a:rPr>
              <a:t>Entre otros</a:t>
            </a:r>
            <a:endParaRPr lang="es-CL" b="1" dirty="0">
              <a:solidFill>
                <a:srgbClr val="002060"/>
              </a:solidFill>
            </a:endParaRP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D92874EB-3D1F-E367-E739-B6802DE47881}"/>
              </a:ext>
            </a:extLst>
          </p:cNvPr>
          <p:cNvSpPr txBox="1"/>
          <p:nvPr/>
        </p:nvSpPr>
        <p:spPr>
          <a:xfrm>
            <a:off x="9076597" y="3338706"/>
            <a:ext cx="229766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b="1" dirty="0">
                <a:solidFill>
                  <a:schemeClr val="accent3">
                    <a:lumMod val="50000"/>
                  </a:schemeClr>
                </a:solidFill>
              </a:rPr>
              <a:t>Café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b="1" dirty="0">
                <a:solidFill>
                  <a:schemeClr val="accent3">
                    <a:lumMod val="50000"/>
                  </a:schemeClr>
                </a:solidFill>
              </a:rPr>
              <a:t>Leche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b="1" dirty="0">
                <a:solidFill>
                  <a:schemeClr val="accent3">
                    <a:lumMod val="50000"/>
                  </a:schemeClr>
                </a:solidFill>
              </a:rPr>
              <a:t>Vasos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b="1" dirty="0">
                <a:solidFill>
                  <a:schemeClr val="accent3">
                    <a:lumMod val="50000"/>
                  </a:schemeClr>
                </a:solidFill>
              </a:rPr>
              <a:t>Comisiones venta</a:t>
            </a:r>
            <a:endParaRPr lang="es-CL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17" name="Rectángulo 16">
            <a:extLst>
              <a:ext uri="{FF2B5EF4-FFF2-40B4-BE49-F238E27FC236}">
                <a16:creationId xmlns:a16="http://schemas.microsoft.com/office/drawing/2014/main" id="{8BD9D58A-CC1A-A0EF-2053-CC5D850C754B}"/>
              </a:ext>
            </a:extLst>
          </p:cNvPr>
          <p:cNvSpPr/>
          <p:nvPr/>
        </p:nvSpPr>
        <p:spPr>
          <a:xfrm>
            <a:off x="264777" y="458882"/>
            <a:ext cx="1049287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CL" sz="5400" b="1" i="0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Aptos"/>
              </a:rPr>
              <a:t>CLASIFICACIÓN DE LOS COSTOS</a:t>
            </a:r>
            <a:endParaRPr lang="es-CL" sz="54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10674000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25" grpId="0"/>
      <p:bldP spid="28" grpId="0"/>
      <p:bldP spid="34" grpId="0"/>
      <p:bldP spid="7" grpId="0"/>
      <p:bldP spid="1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B89CA95-987D-A0DF-34FD-51ADA9F7DE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30D7B3C-03AC-328B-2A11-5D2E6BE8C326}"/>
              </a:ext>
            </a:extLst>
          </p:cNvPr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1B825E"/>
          </a:solidFill>
          <a:ln>
            <a:solidFill>
              <a:srgbClr val="1B825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8051636-341D-C47A-0967-580FCD078A7D}"/>
              </a:ext>
            </a:extLst>
          </p:cNvPr>
          <p:cNvSpPr txBox="1"/>
          <p:nvPr/>
        </p:nvSpPr>
        <p:spPr>
          <a:xfrm>
            <a:off x="502920" y="658368"/>
            <a:ext cx="9544847" cy="707886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lang="es-CL" sz="4000" b="1" dirty="0">
                <a:solidFill>
                  <a:schemeClr val="accent3">
                    <a:lumMod val="50000"/>
                  </a:schemeClr>
                </a:solidFill>
                <a:latin typeface="Aptos"/>
              </a:rPr>
              <a:t>Clasificación entre FIJOS y Variables</a:t>
            </a:r>
            <a:endParaRPr sz="4000" b="1" i="0" dirty="0">
              <a:solidFill>
                <a:schemeClr val="accent3">
                  <a:lumMod val="50000"/>
                </a:schemeClr>
              </a:solidFill>
              <a:latin typeface="Apto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A522FF4-730B-80A2-2BA5-6404748DB5AD}"/>
              </a:ext>
            </a:extLst>
          </p:cNvPr>
          <p:cNvSpPr/>
          <p:nvPr/>
        </p:nvSpPr>
        <p:spPr>
          <a:xfrm>
            <a:off x="502920" y="6510528"/>
            <a:ext cx="11183112" cy="10972"/>
          </a:xfrm>
          <a:prstGeom prst="rect">
            <a:avLst/>
          </a:prstGeom>
          <a:solidFill>
            <a:srgbClr val="DEE5EA"/>
          </a:solidFill>
          <a:ln>
            <a:solidFill>
              <a:srgbClr val="DEE5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AAC6A4C9-D127-AE25-AA23-6B34515340B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01625050"/>
              </p:ext>
            </p:extLst>
          </p:nvPr>
        </p:nvGraphicFramePr>
        <p:xfrm>
          <a:off x="3458030" y="1645920"/>
          <a:ext cx="6492240" cy="4389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06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87680">
                <a:tc>
                  <a:txBody>
                    <a:bodyPr/>
                    <a:lstStyle/>
                    <a:p>
                      <a:pPr algn="l"/>
                      <a:r>
                        <a:rPr lang="es-CL" sz="1400" b="1" dirty="0">
                          <a:solidFill>
                            <a:srgbClr val="FFFFFF"/>
                          </a:solidFill>
                          <a:latin typeface="Aptos"/>
                        </a:rPr>
                        <a:t>Costo</a:t>
                      </a:r>
                      <a:endParaRPr sz="1400" b="1" dirty="0">
                        <a:solidFill>
                          <a:srgbClr val="FFFFFF"/>
                        </a:solidFill>
                        <a:latin typeface="Aptos"/>
                      </a:endParaRPr>
                    </a:p>
                  </a:txBody>
                  <a:tcPr marL="73152" marR="73152" marT="36576" marB="27432" anchor="ctr">
                    <a:solidFill>
                      <a:srgbClr val="162B4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400" b="1" dirty="0">
                          <a:solidFill>
                            <a:srgbClr val="FFFFFF"/>
                          </a:solidFill>
                          <a:latin typeface="Aptos"/>
                        </a:rPr>
                        <a:t>Clasificación</a:t>
                      </a:r>
                      <a:endParaRPr sz="1400" b="1" dirty="0">
                        <a:solidFill>
                          <a:srgbClr val="FFFFFF"/>
                        </a:solidFill>
                        <a:latin typeface="Aptos"/>
                      </a:endParaRPr>
                    </a:p>
                  </a:txBody>
                  <a:tcPr marL="73152" marR="73152" marT="36576" marB="27432" anchor="ctr">
                    <a:solidFill>
                      <a:srgbClr val="162B4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7680">
                <a:tc>
                  <a:txBody>
                    <a:bodyPr/>
                    <a:lstStyle/>
                    <a:p>
                      <a:pPr algn="l"/>
                      <a:r>
                        <a:rPr lang="es-CL" sz="1400" b="1" dirty="0">
                          <a:solidFill>
                            <a:srgbClr val="26313C"/>
                          </a:solidFill>
                          <a:latin typeface="Aptos"/>
                        </a:rPr>
                        <a:t>Arriendo del Local</a:t>
                      </a:r>
                      <a:endParaRPr sz="1400" b="1" dirty="0">
                        <a:solidFill>
                          <a:srgbClr val="26313C"/>
                        </a:solidFill>
                        <a:latin typeface="Aptos"/>
                      </a:endParaRPr>
                    </a:p>
                  </a:txBody>
                  <a:tcPr marL="73152" marR="73152" marT="36576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400" b="0" dirty="0">
                          <a:solidFill>
                            <a:srgbClr val="26313C"/>
                          </a:solidFill>
                          <a:latin typeface="Aptos"/>
                        </a:rPr>
                        <a:t>Fijo</a:t>
                      </a:r>
                      <a:endParaRPr sz="1400" b="0" dirty="0">
                        <a:solidFill>
                          <a:srgbClr val="26313C"/>
                        </a:solidFill>
                        <a:latin typeface="Aptos"/>
                      </a:endParaRPr>
                    </a:p>
                  </a:txBody>
                  <a:tcPr marL="73152" marR="73152" marT="36576" marB="27432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7680">
                <a:tc>
                  <a:txBody>
                    <a:bodyPr/>
                    <a:lstStyle/>
                    <a:p>
                      <a:pPr algn="l"/>
                      <a:r>
                        <a:rPr lang="es-CL" sz="1400" b="1" dirty="0">
                          <a:solidFill>
                            <a:srgbClr val="26313C"/>
                          </a:solidFill>
                          <a:latin typeface="Aptos"/>
                        </a:rPr>
                        <a:t>Café en grano</a:t>
                      </a:r>
                      <a:endParaRPr sz="1400" b="1" dirty="0">
                        <a:solidFill>
                          <a:srgbClr val="26313C"/>
                        </a:solidFill>
                        <a:latin typeface="Aptos"/>
                      </a:endParaRPr>
                    </a:p>
                  </a:txBody>
                  <a:tcPr marL="73152" marR="73152" marT="36576" marB="27432" anchor="ctr">
                    <a:solidFill>
                      <a:srgbClr val="F5F8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400" b="0" dirty="0">
                          <a:solidFill>
                            <a:srgbClr val="26313C"/>
                          </a:solidFill>
                          <a:latin typeface="Aptos"/>
                        </a:rPr>
                        <a:t>Variable</a:t>
                      </a:r>
                      <a:endParaRPr sz="1400" b="0" dirty="0">
                        <a:solidFill>
                          <a:srgbClr val="26313C"/>
                        </a:solidFill>
                        <a:latin typeface="Aptos"/>
                      </a:endParaRPr>
                    </a:p>
                  </a:txBody>
                  <a:tcPr marL="73152" marR="73152" marT="36576" marB="27432" anchor="ctr">
                    <a:solidFill>
                      <a:srgbClr val="F5F8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7680">
                <a:tc>
                  <a:txBody>
                    <a:bodyPr/>
                    <a:lstStyle/>
                    <a:p>
                      <a:pPr algn="l"/>
                      <a:r>
                        <a:rPr lang="es-CL" sz="1400" b="1" dirty="0">
                          <a:solidFill>
                            <a:srgbClr val="26313C"/>
                          </a:solidFill>
                          <a:latin typeface="Aptos"/>
                        </a:rPr>
                        <a:t>Sueldo mensual del barista contratado</a:t>
                      </a:r>
                      <a:endParaRPr sz="1400" b="1" dirty="0">
                        <a:solidFill>
                          <a:srgbClr val="26313C"/>
                        </a:solidFill>
                        <a:latin typeface="Aptos"/>
                      </a:endParaRPr>
                    </a:p>
                  </a:txBody>
                  <a:tcPr marL="73152" marR="73152" marT="36576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400" b="0" dirty="0">
                          <a:solidFill>
                            <a:srgbClr val="26313C"/>
                          </a:solidFill>
                          <a:latin typeface="Aptos"/>
                        </a:rPr>
                        <a:t>Fijo</a:t>
                      </a:r>
                      <a:endParaRPr sz="1400" b="0" dirty="0">
                        <a:solidFill>
                          <a:srgbClr val="26313C"/>
                        </a:solidFill>
                        <a:latin typeface="Aptos"/>
                      </a:endParaRPr>
                    </a:p>
                  </a:txBody>
                  <a:tcPr marL="73152" marR="73152" marT="36576" marB="27432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87680">
                <a:tc>
                  <a:txBody>
                    <a:bodyPr/>
                    <a:lstStyle/>
                    <a:p>
                      <a:pPr algn="l"/>
                      <a:r>
                        <a:rPr lang="es-CL" sz="1400" b="1" dirty="0">
                          <a:solidFill>
                            <a:srgbClr val="26313C"/>
                          </a:solidFill>
                          <a:latin typeface="Aptos"/>
                        </a:rPr>
                        <a:t>Comisiones </a:t>
                      </a:r>
                      <a:endParaRPr sz="1400" b="1" dirty="0">
                        <a:solidFill>
                          <a:srgbClr val="26313C"/>
                        </a:solidFill>
                        <a:latin typeface="Aptos"/>
                      </a:endParaRPr>
                    </a:p>
                  </a:txBody>
                  <a:tcPr marL="73152" marR="73152" marT="36576" marB="27432" anchor="ctr">
                    <a:solidFill>
                      <a:srgbClr val="F5F8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400" b="0" dirty="0">
                          <a:solidFill>
                            <a:srgbClr val="26313C"/>
                          </a:solidFill>
                          <a:latin typeface="Aptos"/>
                        </a:rPr>
                        <a:t>Variable</a:t>
                      </a:r>
                      <a:endParaRPr sz="1400" b="0" dirty="0">
                        <a:solidFill>
                          <a:srgbClr val="26313C"/>
                        </a:solidFill>
                        <a:latin typeface="Aptos"/>
                      </a:endParaRPr>
                    </a:p>
                  </a:txBody>
                  <a:tcPr marL="73152" marR="73152" marT="36576" marB="27432" anchor="ctr">
                    <a:solidFill>
                      <a:srgbClr val="F5F8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87680">
                <a:tc>
                  <a:txBody>
                    <a:bodyPr/>
                    <a:lstStyle/>
                    <a:p>
                      <a:pPr algn="l"/>
                      <a:r>
                        <a:rPr lang="es-CL" sz="1400" b="1" dirty="0">
                          <a:solidFill>
                            <a:srgbClr val="26313C"/>
                          </a:solidFill>
                          <a:latin typeface="Aptos"/>
                        </a:rPr>
                        <a:t>Internet</a:t>
                      </a:r>
                      <a:endParaRPr sz="1400" b="1" dirty="0">
                        <a:solidFill>
                          <a:srgbClr val="26313C"/>
                        </a:solidFill>
                        <a:latin typeface="Aptos"/>
                      </a:endParaRPr>
                    </a:p>
                  </a:txBody>
                  <a:tcPr marL="73152" marR="73152" marT="36576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400" b="0" dirty="0">
                          <a:solidFill>
                            <a:srgbClr val="26313C"/>
                          </a:solidFill>
                          <a:latin typeface="Aptos"/>
                        </a:rPr>
                        <a:t>Fijo</a:t>
                      </a:r>
                      <a:endParaRPr sz="1400" b="0" dirty="0">
                        <a:solidFill>
                          <a:srgbClr val="26313C"/>
                        </a:solidFill>
                        <a:latin typeface="Aptos"/>
                      </a:endParaRPr>
                    </a:p>
                  </a:txBody>
                  <a:tcPr marL="73152" marR="73152" marT="36576" marB="27432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87680">
                <a:tc>
                  <a:txBody>
                    <a:bodyPr/>
                    <a:lstStyle/>
                    <a:p>
                      <a:pPr algn="l"/>
                      <a:r>
                        <a:rPr lang="es-CL" sz="1400" b="1" dirty="0">
                          <a:solidFill>
                            <a:srgbClr val="26313C"/>
                          </a:solidFill>
                          <a:latin typeface="Aptos"/>
                        </a:rPr>
                        <a:t>Vasos y Tapas</a:t>
                      </a:r>
                      <a:endParaRPr sz="1400" b="1" dirty="0">
                        <a:solidFill>
                          <a:srgbClr val="26313C"/>
                        </a:solidFill>
                        <a:latin typeface="Aptos"/>
                      </a:endParaRPr>
                    </a:p>
                  </a:txBody>
                  <a:tcPr marL="73152" marR="73152" marT="36576" marB="27432" anchor="ctr">
                    <a:solidFill>
                      <a:srgbClr val="F5F8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400" b="0" dirty="0">
                          <a:solidFill>
                            <a:srgbClr val="26313C"/>
                          </a:solidFill>
                          <a:latin typeface="Aptos"/>
                        </a:rPr>
                        <a:t>Variable</a:t>
                      </a:r>
                      <a:endParaRPr sz="1400" b="0" dirty="0">
                        <a:solidFill>
                          <a:srgbClr val="26313C"/>
                        </a:solidFill>
                        <a:latin typeface="Aptos"/>
                      </a:endParaRPr>
                    </a:p>
                  </a:txBody>
                  <a:tcPr marL="73152" marR="73152" marT="36576" marB="27432" anchor="ctr">
                    <a:solidFill>
                      <a:srgbClr val="F5F8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87680">
                <a:tc>
                  <a:txBody>
                    <a:bodyPr/>
                    <a:lstStyle/>
                    <a:p>
                      <a:pPr algn="l"/>
                      <a:r>
                        <a:rPr lang="es-CL" sz="1400" b="1" dirty="0">
                          <a:solidFill>
                            <a:srgbClr val="26313C"/>
                          </a:solidFill>
                          <a:latin typeface="Aptos"/>
                        </a:rPr>
                        <a:t>Luz eléctrica</a:t>
                      </a:r>
                      <a:endParaRPr sz="1400" b="1" dirty="0">
                        <a:solidFill>
                          <a:srgbClr val="26313C"/>
                        </a:solidFill>
                        <a:latin typeface="Aptos"/>
                      </a:endParaRPr>
                    </a:p>
                  </a:txBody>
                  <a:tcPr marL="73152" marR="73152" marT="36576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400" b="0" dirty="0">
                          <a:solidFill>
                            <a:srgbClr val="26313C"/>
                          </a:solidFill>
                          <a:latin typeface="Aptos"/>
                        </a:rPr>
                        <a:t>?</a:t>
                      </a:r>
                      <a:endParaRPr sz="1400" b="0" dirty="0">
                        <a:solidFill>
                          <a:srgbClr val="26313C"/>
                        </a:solidFill>
                        <a:latin typeface="Aptos"/>
                      </a:endParaRPr>
                    </a:p>
                  </a:txBody>
                  <a:tcPr marL="73152" marR="73152" marT="36576" marB="27432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87680">
                <a:tc>
                  <a:txBody>
                    <a:bodyPr/>
                    <a:lstStyle/>
                    <a:p>
                      <a:pPr algn="l"/>
                      <a:endParaRPr sz="1400" b="1" dirty="0">
                        <a:solidFill>
                          <a:srgbClr val="26313C"/>
                        </a:solidFill>
                        <a:latin typeface="Aptos"/>
                      </a:endParaRPr>
                    </a:p>
                  </a:txBody>
                  <a:tcPr marL="73152" marR="73152" marT="36576" marB="27432" anchor="ctr">
                    <a:solidFill>
                      <a:srgbClr val="F5F8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sz="1400" b="0" dirty="0">
                        <a:solidFill>
                          <a:srgbClr val="26313C"/>
                        </a:solidFill>
                        <a:latin typeface="Aptos"/>
                      </a:endParaRPr>
                    </a:p>
                  </a:txBody>
                  <a:tcPr marL="73152" marR="73152" marT="36576" marB="27432" anchor="ctr">
                    <a:solidFill>
                      <a:srgbClr val="F5F8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pic>
        <p:nvPicPr>
          <p:cNvPr id="10" name="Imagen 9">
            <a:extLst>
              <a:ext uri="{FF2B5EF4-FFF2-40B4-BE49-F238E27FC236}">
                <a16:creationId xmlns:a16="http://schemas.microsoft.com/office/drawing/2014/main" id="{105CCB58-B494-4D99-411F-572E1BF451B0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416323" y="658312"/>
            <a:ext cx="1046552" cy="1046552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5A7FF93C-C59E-7154-0979-79DD0E814258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42742" y="2474659"/>
            <a:ext cx="3000585" cy="3000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06157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F2DB4FB-A9A6-D90A-AAF0-32D3CD33CA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BBC86C3-156E-ECEE-CCEB-17867D0C9328}"/>
              </a:ext>
            </a:extLst>
          </p:cNvPr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1B825E"/>
          </a:solidFill>
          <a:ln>
            <a:solidFill>
              <a:srgbClr val="1B825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3BE37CC-B152-B226-0892-1550DD45D952}"/>
              </a:ext>
            </a:extLst>
          </p:cNvPr>
          <p:cNvSpPr txBox="1"/>
          <p:nvPr/>
        </p:nvSpPr>
        <p:spPr>
          <a:xfrm>
            <a:off x="647843" y="658847"/>
            <a:ext cx="11155680" cy="707886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lang="es-CL" sz="4000" b="1" dirty="0">
                <a:solidFill>
                  <a:schemeClr val="accent6">
                    <a:lumMod val="50000"/>
                  </a:schemeClr>
                </a:solidFill>
                <a:latin typeface="Aptos"/>
              </a:rPr>
              <a:t>¿Qué costo representa mayor salida de dinero?</a:t>
            </a:r>
            <a:endParaRPr sz="4000" b="1" i="0" dirty="0">
              <a:solidFill>
                <a:schemeClr val="accent6">
                  <a:lumMod val="50000"/>
                </a:schemeClr>
              </a:solidFill>
              <a:latin typeface="Apto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943D58E-2F55-2C98-C98C-38E95C2F6EED}"/>
              </a:ext>
            </a:extLst>
          </p:cNvPr>
          <p:cNvSpPr/>
          <p:nvPr/>
        </p:nvSpPr>
        <p:spPr>
          <a:xfrm>
            <a:off x="502920" y="6510528"/>
            <a:ext cx="11183112" cy="10972"/>
          </a:xfrm>
          <a:prstGeom prst="rect">
            <a:avLst/>
          </a:prstGeom>
          <a:solidFill>
            <a:srgbClr val="DEE5EA"/>
          </a:solidFill>
          <a:ln>
            <a:solidFill>
              <a:srgbClr val="DEE5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E5E3559E-B911-85D5-0506-A5407184CB1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8337738"/>
              </p:ext>
            </p:extLst>
          </p:nvPr>
        </p:nvGraphicFramePr>
        <p:xfrm>
          <a:off x="767991" y="1577041"/>
          <a:ext cx="6492240" cy="34320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12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41372">
                  <a:extLst>
                    <a:ext uri="{9D8B030D-6E8A-4147-A177-3AD203B41FA5}">
                      <a16:colId xmlns:a16="http://schemas.microsoft.com/office/drawing/2014/main" val="179581381"/>
                    </a:ext>
                  </a:extLst>
                </a:gridCol>
                <a:gridCol w="1341372">
                  <a:extLst>
                    <a:ext uri="{9D8B030D-6E8A-4147-A177-3AD203B41FA5}">
                      <a16:colId xmlns:a16="http://schemas.microsoft.com/office/drawing/2014/main" val="3228052580"/>
                    </a:ext>
                  </a:extLst>
                </a:gridCol>
                <a:gridCol w="134137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87680">
                <a:tc>
                  <a:txBody>
                    <a:bodyPr/>
                    <a:lstStyle/>
                    <a:p>
                      <a:pPr algn="l"/>
                      <a:r>
                        <a:rPr lang="es-CL" sz="1400" b="1" dirty="0">
                          <a:solidFill>
                            <a:srgbClr val="FFFFFF"/>
                          </a:solidFill>
                          <a:latin typeface="Aptos"/>
                        </a:rPr>
                        <a:t>Costo</a:t>
                      </a:r>
                      <a:endParaRPr sz="1400" b="1" dirty="0">
                        <a:solidFill>
                          <a:srgbClr val="FFFFFF"/>
                        </a:solidFill>
                        <a:latin typeface="Aptos"/>
                      </a:endParaRPr>
                    </a:p>
                  </a:txBody>
                  <a:tcPr marL="73152" marR="73152" marT="36576" marB="27432" anchor="ctr">
                    <a:solidFill>
                      <a:srgbClr val="162B4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400" b="1" dirty="0">
                          <a:solidFill>
                            <a:srgbClr val="FFFFFF"/>
                          </a:solidFill>
                          <a:latin typeface="Aptos"/>
                        </a:rPr>
                        <a:t>Monto Mensual</a:t>
                      </a:r>
                      <a:endParaRPr sz="1400" b="1" dirty="0">
                        <a:solidFill>
                          <a:srgbClr val="FFFFFF"/>
                        </a:solidFill>
                        <a:latin typeface="Aptos"/>
                      </a:endParaRPr>
                    </a:p>
                  </a:txBody>
                  <a:tcPr marL="73152" marR="73152" marT="36576" marB="27432" anchor="ctr">
                    <a:solidFill>
                      <a:srgbClr val="162B4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400" b="1" dirty="0">
                          <a:solidFill>
                            <a:srgbClr val="FFFFFF"/>
                          </a:solidFill>
                          <a:latin typeface="Aptos"/>
                        </a:rPr>
                        <a:t>Clasificación</a:t>
                      </a:r>
                      <a:endParaRPr sz="1400" b="1" dirty="0">
                        <a:solidFill>
                          <a:srgbClr val="FFFFFF"/>
                        </a:solidFill>
                        <a:latin typeface="Aptos"/>
                      </a:endParaRPr>
                    </a:p>
                  </a:txBody>
                  <a:tcPr marL="73152" marR="73152" marT="36576" marB="27432" anchor="ctr">
                    <a:solidFill>
                      <a:srgbClr val="162B4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400" b="1" dirty="0">
                          <a:solidFill>
                            <a:srgbClr val="FFFFFF"/>
                          </a:solidFill>
                          <a:latin typeface="Aptos"/>
                        </a:rPr>
                        <a:t>% del total</a:t>
                      </a:r>
                      <a:endParaRPr sz="1400" b="1" dirty="0">
                        <a:solidFill>
                          <a:srgbClr val="FFFFFF"/>
                        </a:solidFill>
                        <a:latin typeface="Aptos"/>
                      </a:endParaRPr>
                    </a:p>
                  </a:txBody>
                  <a:tcPr marL="73152" marR="73152" marT="36576" marB="27432" anchor="ctr">
                    <a:solidFill>
                      <a:srgbClr val="162B4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7680">
                <a:tc>
                  <a:txBody>
                    <a:bodyPr/>
                    <a:lstStyle/>
                    <a:p>
                      <a:pPr algn="l"/>
                      <a:r>
                        <a:rPr lang="es-CL" sz="1400" b="0" dirty="0">
                          <a:solidFill>
                            <a:srgbClr val="26313C"/>
                          </a:solidFill>
                          <a:latin typeface="Aptos"/>
                        </a:rPr>
                        <a:t>Insumos</a:t>
                      </a:r>
                      <a:endParaRPr sz="1400" b="0" dirty="0">
                        <a:solidFill>
                          <a:srgbClr val="26313C"/>
                        </a:solidFill>
                        <a:latin typeface="Aptos"/>
                      </a:endParaRPr>
                    </a:p>
                  </a:txBody>
                  <a:tcPr marL="73152" marR="73152" marT="36576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400" b="0" dirty="0">
                          <a:solidFill>
                            <a:srgbClr val="26313C"/>
                          </a:solidFill>
                          <a:latin typeface="Aptos"/>
                        </a:rPr>
                        <a:t>$1.330.000</a:t>
                      </a:r>
                      <a:endParaRPr sz="1400" b="0" dirty="0">
                        <a:solidFill>
                          <a:srgbClr val="26313C"/>
                        </a:solidFill>
                        <a:latin typeface="Aptos"/>
                      </a:endParaRPr>
                    </a:p>
                  </a:txBody>
                  <a:tcPr marL="73152" marR="73152" marT="36576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400" b="0" dirty="0">
                          <a:solidFill>
                            <a:srgbClr val="26313C"/>
                          </a:solidFill>
                          <a:latin typeface="Aptos"/>
                        </a:rPr>
                        <a:t>Variable</a:t>
                      </a:r>
                    </a:p>
                  </a:txBody>
                  <a:tcPr marL="73152" marR="73152" marT="36576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400" b="0" dirty="0">
                          <a:solidFill>
                            <a:srgbClr val="26313C"/>
                          </a:solidFill>
                          <a:latin typeface="Aptos"/>
                        </a:rPr>
                        <a:t>37,15%</a:t>
                      </a:r>
                    </a:p>
                  </a:txBody>
                  <a:tcPr marL="73152" marR="73152" marT="36576" marB="27432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7680">
                <a:tc>
                  <a:txBody>
                    <a:bodyPr/>
                    <a:lstStyle/>
                    <a:p>
                      <a:pPr algn="l"/>
                      <a:r>
                        <a:rPr lang="es-CL" sz="1400" b="0" dirty="0">
                          <a:solidFill>
                            <a:srgbClr val="26313C"/>
                          </a:solidFill>
                          <a:latin typeface="Aptos"/>
                        </a:rPr>
                        <a:t>Sueldos</a:t>
                      </a:r>
                      <a:endParaRPr sz="1400" b="0" dirty="0">
                        <a:solidFill>
                          <a:srgbClr val="26313C"/>
                        </a:solidFill>
                        <a:latin typeface="Aptos"/>
                      </a:endParaRPr>
                    </a:p>
                  </a:txBody>
                  <a:tcPr marL="73152" marR="73152" marT="36576" marB="27432" anchor="ctr">
                    <a:solidFill>
                      <a:srgbClr val="F5F8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L" sz="1400" b="0" dirty="0">
                          <a:solidFill>
                            <a:srgbClr val="26313C"/>
                          </a:solidFill>
                          <a:latin typeface="Aptos"/>
                        </a:rPr>
                        <a:t>$1.000.000</a:t>
                      </a:r>
                    </a:p>
                    <a:p>
                      <a:pPr algn="ctr"/>
                      <a:endParaRPr sz="1400" b="0" dirty="0">
                        <a:solidFill>
                          <a:srgbClr val="26313C"/>
                        </a:solidFill>
                        <a:latin typeface="Aptos"/>
                      </a:endParaRPr>
                    </a:p>
                  </a:txBody>
                  <a:tcPr marL="73152" marR="73152" marT="36576" marB="27432" anchor="ctr">
                    <a:solidFill>
                      <a:srgbClr val="F5F8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400" b="0" dirty="0">
                          <a:solidFill>
                            <a:srgbClr val="26313C"/>
                          </a:solidFill>
                          <a:latin typeface="Aptos"/>
                        </a:rPr>
                        <a:t>Fijo</a:t>
                      </a:r>
                      <a:endParaRPr sz="1400" b="0" dirty="0">
                        <a:solidFill>
                          <a:srgbClr val="26313C"/>
                        </a:solidFill>
                        <a:latin typeface="Aptos"/>
                      </a:endParaRPr>
                    </a:p>
                  </a:txBody>
                  <a:tcPr marL="73152" marR="73152" marT="36576" marB="27432" anchor="ctr">
                    <a:solidFill>
                      <a:srgbClr val="F5F8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400" b="0" dirty="0">
                          <a:solidFill>
                            <a:srgbClr val="26313C"/>
                          </a:solidFill>
                          <a:latin typeface="Aptos"/>
                        </a:rPr>
                        <a:t>27,93%</a:t>
                      </a:r>
                    </a:p>
                  </a:txBody>
                  <a:tcPr marL="73152" marR="73152" marT="36576" marB="27432" anchor="ctr">
                    <a:solidFill>
                      <a:srgbClr val="F5F8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7680">
                <a:tc>
                  <a:txBody>
                    <a:bodyPr/>
                    <a:lstStyle/>
                    <a:p>
                      <a:pPr algn="l"/>
                      <a:r>
                        <a:rPr lang="es-CL" sz="1400" b="0" dirty="0">
                          <a:solidFill>
                            <a:srgbClr val="26313C"/>
                          </a:solidFill>
                          <a:latin typeface="Aptos"/>
                        </a:rPr>
                        <a:t>Arriendo</a:t>
                      </a:r>
                      <a:endParaRPr sz="1400" b="0" dirty="0">
                        <a:solidFill>
                          <a:srgbClr val="26313C"/>
                        </a:solidFill>
                        <a:latin typeface="Aptos"/>
                      </a:endParaRPr>
                    </a:p>
                  </a:txBody>
                  <a:tcPr marL="73152" marR="73152" marT="36576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L" sz="1400" b="0" dirty="0">
                          <a:solidFill>
                            <a:srgbClr val="26313C"/>
                          </a:solidFill>
                          <a:latin typeface="Aptos"/>
                        </a:rPr>
                        <a:t>$800.000</a:t>
                      </a:r>
                    </a:p>
                    <a:p>
                      <a:pPr algn="ctr"/>
                      <a:endParaRPr sz="1400" b="0" dirty="0">
                        <a:solidFill>
                          <a:srgbClr val="26313C"/>
                        </a:solidFill>
                        <a:latin typeface="Aptos"/>
                      </a:endParaRPr>
                    </a:p>
                  </a:txBody>
                  <a:tcPr marL="73152" marR="73152" marT="36576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400" b="0" dirty="0">
                          <a:solidFill>
                            <a:srgbClr val="26313C"/>
                          </a:solidFill>
                          <a:latin typeface="Aptos"/>
                        </a:rPr>
                        <a:t>Fijo</a:t>
                      </a:r>
                      <a:endParaRPr sz="1400" b="0" dirty="0">
                        <a:solidFill>
                          <a:srgbClr val="26313C"/>
                        </a:solidFill>
                        <a:latin typeface="Aptos"/>
                      </a:endParaRPr>
                    </a:p>
                  </a:txBody>
                  <a:tcPr marL="73152" marR="73152" marT="36576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400" b="0" dirty="0">
                          <a:solidFill>
                            <a:srgbClr val="26313C"/>
                          </a:solidFill>
                          <a:latin typeface="Aptos"/>
                        </a:rPr>
                        <a:t>22,35%</a:t>
                      </a:r>
                    </a:p>
                  </a:txBody>
                  <a:tcPr marL="73152" marR="73152" marT="36576" marB="27432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87680">
                <a:tc>
                  <a:txBody>
                    <a:bodyPr/>
                    <a:lstStyle/>
                    <a:p>
                      <a:pPr algn="l"/>
                      <a:r>
                        <a:rPr lang="es-CL" sz="1400" b="0" dirty="0">
                          <a:solidFill>
                            <a:srgbClr val="26313C"/>
                          </a:solidFill>
                          <a:latin typeface="Aptos"/>
                        </a:rPr>
                        <a:t>Servicios</a:t>
                      </a:r>
                      <a:endParaRPr sz="1400" b="0" dirty="0">
                        <a:solidFill>
                          <a:srgbClr val="26313C"/>
                        </a:solidFill>
                        <a:latin typeface="Aptos"/>
                      </a:endParaRPr>
                    </a:p>
                  </a:txBody>
                  <a:tcPr marL="73152" marR="73152" marT="36576" marB="27432" anchor="ctr">
                    <a:solidFill>
                      <a:srgbClr val="F5F8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L" sz="1400" b="0" dirty="0">
                          <a:solidFill>
                            <a:srgbClr val="26313C"/>
                          </a:solidFill>
                          <a:latin typeface="Aptos"/>
                        </a:rPr>
                        <a:t>$250.000</a:t>
                      </a:r>
                    </a:p>
                    <a:p>
                      <a:pPr algn="ctr"/>
                      <a:endParaRPr sz="1400" b="0" dirty="0">
                        <a:solidFill>
                          <a:srgbClr val="26313C"/>
                        </a:solidFill>
                        <a:latin typeface="Aptos"/>
                      </a:endParaRPr>
                    </a:p>
                  </a:txBody>
                  <a:tcPr marL="73152" marR="73152" marT="36576" marB="27432" anchor="ctr">
                    <a:solidFill>
                      <a:srgbClr val="F5F8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400" b="0" dirty="0">
                          <a:solidFill>
                            <a:srgbClr val="26313C"/>
                          </a:solidFill>
                          <a:latin typeface="Aptos"/>
                        </a:rPr>
                        <a:t>Fijo</a:t>
                      </a:r>
                      <a:endParaRPr sz="1400" b="0" dirty="0">
                        <a:solidFill>
                          <a:srgbClr val="26313C"/>
                        </a:solidFill>
                        <a:latin typeface="Aptos"/>
                      </a:endParaRPr>
                    </a:p>
                  </a:txBody>
                  <a:tcPr marL="73152" marR="73152" marT="36576" marB="27432" anchor="ctr">
                    <a:solidFill>
                      <a:srgbClr val="F5F8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400" b="0" dirty="0">
                          <a:solidFill>
                            <a:srgbClr val="26313C"/>
                          </a:solidFill>
                          <a:latin typeface="Aptos"/>
                        </a:rPr>
                        <a:t>6,98%</a:t>
                      </a:r>
                    </a:p>
                  </a:txBody>
                  <a:tcPr marL="73152" marR="73152" marT="36576" marB="27432" anchor="ctr">
                    <a:solidFill>
                      <a:srgbClr val="F5F8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87680">
                <a:tc>
                  <a:txBody>
                    <a:bodyPr/>
                    <a:lstStyle/>
                    <a:p>
                      <a:pPr algn="l"/>
                      <a:r>
                        <a:rPr lang="es-CL" sz="1400" b="0" dirty="0">
                          <a:solidFill>
                            <a:srgbClr val="26313C"/>
                          </a:solidFill>
                          <a:latin typeface="Aptos"/>
                        </a:rPr>
                        <a:t>Cuota de préstamo</a:t>
                      </a:r>
                      <a:endParaRPr sz="1400" b="0" dirty="0">
                        <a:solidFill>
                          <a:srgbClr val="26313C"/>
                        </a:solidFill>
                        <a:latin typeface="Aptos"/>
                      </a:endParaRPr>
                    </a:p>
                  </a:txBody>
                  <a:tcPr marL="73152" marR="73152" marT="36576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L" sz="1400" b="0" dirty="0">
                          <a:solidFill>
                            <a:srgbClr val="26313C"/>
                          </a:solidFill>
                          <a:latin typeface="Aptos"/>
                        </a:rPr>
                        <a:t>$200.000</a:t>
                      </a:r>
                    </a:p>
                    <a:p>
                      <a:pPr algn="ctr"/>
                      <a:endParaRPr sz="1400" b="0" dirty="0">
                        <a:solidFill>
                          <a:srgbClr val="26313C"/>
                        </a:solidFill>
                        <a:latin typeface="Aptos"/>
                      </a:endParaRPr>
                    </a:p>
                  </a:txBody>
                  <a:tcPr marL="73152" marR="73152" marT="36576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400" b="0" dirty="0">
                          <a:solidFill>
                            <a:srgbClr val="26313C"/>
                          </a:solidFill>
                          <a:latin typeface="Aptos"/>
                        </a:rPr>
                        <a:t>Salida de Caja</a:t>
                      </a:r>
                      <a:endParaRPr sz="1400" b="0" dirty="0">
                        <a:solidFill>
                          <a:srgbClr val="26313C"/>
                        </a:solidFill>
                        <a:latin typeface="Aptos"/>
                      </a:endParaRPr>
                    </a:p>
                  </a:txBody>
                  <a:tcPr marL="73152" marR="73152" marT="36576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400" b="0" dirty="0">
                          <a:solidFill>
                            <a:srgbClr val="26313C"/>
                          </a:solidFill>
                          <a:latin typeface="Aptos"/>
                        </a:rPr>
                        <a:t>5,59%</a:t>
                      </a:r>
                    </a:p>
                  </a:txBody>
                  <a:tcPr marL="73152" marR="73152" marT="36576" marB="27432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87680">
                <a:tc>
                  <a:txBody>
                    <a:bodyPr/>
                    <a:lstStyle/>
                    <a:p>
                      <a:pPr algn="l"/>
                      <a:r>
                        <a:rPr lang="es-CL" sz="1400" b="1" dirty="0">
                          <a:solidFill>
                            <a:srgbClr val="26313C"/>
                          </a:solidFill>
                          <a:latin typeface="Aptos"/>
                        </a:rPr>
                        <a:t>Total</a:t>
                      </a:r>
                      <a:endParaRPr sz="1400" b="1" dirty="0">
                        <a:solidFill>
                          <a:srgbClr val="26313C"/>
                        </a:solidFill>
                        <a:latin typeface="Aptos"/>
                      </a:endParaRPr>
                    </a:p>
                  </a:txBody>
                  <a:tcPr marL="73152" marR="73152" marT="36576" marB="27432" anchor="ctr">
                    <a:solidFill>
                      <a:srgbClr val="F5F8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L" sz="1400" b="1" dirty="0">
                          <a:solidFill>
                            <a:srgbClr val="26313C"/>
                          </a:solidFill>
                          <a:latin typeface="Aptos"/>
                        </a:rPr>
                        <a:t>$3.580.000</a:t>
                      </a:r>
                    </a:p>
                    <a:p>
                      <a:pPr algn="ctr"/>
                      <a:endParaRPr sz="1400" b="0" dirty="0">
                        <a:solidFill>
                          <a:srgbClr val="26313C"/>
                        </a:solidFill>
                        <a:latin typeface="Aptos"/>
                      </a:endParaRPr>
                    </a:p>
                  </a:txBody>
                  <a:tcPr marL="73152" marR="73152" marT="36576" marB="27432" anchor="ctr">
                    <a:solidFill>
                      <a:srgbClr val="F5F8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sz="1400" b="0" dirty="0">
                        <a:solidFill>
                          <a:srgbClr val="26313C"/>
                        </a:solidFill>
                        <a:latin typeface="Aptos"/>
                      </a:endParaRPr>
                    </a:p>
                  </a:txBody>
                  <a:tcPr marL="73152" marR="73152" marT="36576" marB="27432" anchor="ctr">
                    <a:solidFill>
                      <a:srgbClr val="F5F8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L" sz="1400" b="1" dirty="0">
                          <a:solidFill>
                            <a:srgbClr val="26313C"/>
                          </a:solidFill>
                          <a:latin typeface="Aptos"/>
                        </a:rPr>
                        <a:t>100%</a:t>
                      </a:r>
                    </a:p>
                    <a:p>
                      <a:pPr algn="ctr"/>
                      <a:endParaRPr sz="1400" b="0" dirty="0">
                        <a:solidFill>
                          <a:srgbClr val="26313C"/>
                        </a:solidFill>
                        <a:latin typeface="Aptos"/>
                      </a:endParaRPr>
                    </a:p>
                  </a:txBody>
                  <a:tcPr marL="73152" marR="73152" marT="36576" marB="27432" anchor="ctr">
                    <a:solidFill>
                      <a:srgbClr val="F5F8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0" name="Rounded Rectangle 16">
            <a:extLst>
              <a:ext uri="{FF2B5EF4-FFF2-40B4-BE49-F238E27FC236}">
                <a16:creationId xmlns:a16="http://schemas.microsoft.com/office/drawing/2014/main" id="{5F571E44-15BE-4E3A-0DFA-8EC06D2B915A}"/>
              </a:ext>
            </a:extLst>
          </p:cNvPr>
          <p:cNvSpPr/>
          <p:nvPr/>
        </p:nvSpPr>
        <p:spPr>
          <a:xfrm>
            <a:off x="7676706" y="1801096"/>
            <a:ext cx="4203847" cy="3197021"/>
          </a:xfrm>
          <a:prstGeom prst="roundRect">
            <a:avLst/>
          </a:prstGeom>
          <a:solidFill>
            <a:srgbClr val="E2F3EB"/>
          </a:solidFill>
          <a:ln>
            <a:solidFill>
              <a:srgbClr val="E2F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400" b="1" dirty="0">
                <a:solidFill>
                  <a:schemeClr val="accent6">
                    <a:lumMod val="50000"/>
                  </a:schemeClr>
                </a:solidFill>
                <a:latin typeface="Aptos"/>
              </a:rPr>
              <a:t>Los tres costos mayores:</a:t>
            </a:r>
          </a:p>
          <a:p>
            <a:pPr algn="ctr"/>
            <a:r>
              <a:rPr lang="es-MX" sz="2400" b="1" dirty="0">
                <a:solidFill>
                  <a:srgbClr val="162B4A"/>
                </a:solidFill>
                <a:latin typeface="Aptos"/>
              </a:rPr>
              <a:t>son insumos, sueldos y arriendo</a:t>
            </a:r>
          </a:p>
          <a:p>
            <a:pPr algn="ctr"/>
            <a:endParaRPr lang="es-MX" sz="2400" b="1" dirty="0">
              <a:solidFill>
                <a:srgbClr val="162B4A"/>
              </a:solidFill>
              <a:latin typeface="Aptos"/>
            </a:endParaRPr>
          </a:p>
          <a:p>
            <a:pPr algn="ctr"/>
            <a:r>
              <a:rPr lang="es-MX" sz="2400" b="1" dirty="0">
                <a:solidFill>
                  <a:srgbClr val="162B4A"/>
                </a:solidFill>
                <a:latin typeface="Aptos"/>
              </a:rPr>
              <a:t>En conjunto representan aproximadamente el 87,43% del total.</a:t>
            </a:r>
            <a:endParaRPr sz="2400" dirty="0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BBCC3CB1-95D3-9970-AD7E-8B441C8A4940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886839" y="5202388"/>
            <a:ext cx="1241649" cy="1241649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139C67F4-319D-5C5B-8555-C7A2631C942B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005248" y="5102725"/>
            <a:ext cx="1407803" cy="1407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080076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440CCEF-4D6B-776B-B1F0-AB607DE934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9AC0789-B553-8F2A-0F9C-F000AFFAB4B8}"/>
              </a:ext>
            </a:extLst>
          </p:cNvPr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1B825E"/>
          </a:solidFill>
          <a:ln>
            <a:solidFill>
              <a:srgbClr val="1B825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664FD3E-44F6-52D4-0F4A-3788461EEAAD}"/>
              </a:ext>
            </a:extLst>
          </p:cNvPr>
          <p:cNvSpPr txBox="1"/>
          <p:nvPr/>
        </p:nvSpPr>
        <p:spPr>
          <a:xfrm>
            <a:off x="1215302" y="615347"/>
            <a:ext cx="5504475" cy="1277273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lang="es-CL" sz="3600" b="1" i="0" dirty="0">
                <a:solidFill>
                  <a:srgbClr val="0070C0"/>
                </a:solidFill>
                <a:latin typeface="Aptos"/>
              </a:rPr>
              <a:t>Calculemos el costo </a:t>
            </a:r>
          </a:p>
          <a:p>
            <a:pPr algn="l">
              <a:spcAft>
                <a:spcPts val="600"/>
              </a:spcAft>
            </a:pPr>
            <a:r>
              <a:rPr lang="es-CL" sz="3600" b="1" dirty="0">
                <a:solidFill>
                  <a:srgbClr val="0070C0"/>
                </a:solidFill>
                <a:latin typeface="Aptos"/>
              </a:rPr>
              <a:t>De un Café BAYIT</a:t>
            </a:r>
            <a:endParaRPr sz="3600" b="1" i="0" dirty="0">
              <a:solidFill>
                <a:srgbClr val="0070C0"/>
              </a:solidFill>
              <a:latin typeface="Apto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A137D80-CFE6-1F3E-4E70-815F65063F9E}"/>
              </a:ext>
            </a:extLst>
          </p:cNvPr>
          <p:cNvSpPr/>
          <p:nvPr/>
        </p:nvSpPr>
        <p:spPr>
          <a:xfrm>
            <a:off x="502920" y="6510528"/>
            <a:ext cx="11183112" cy="10972"/>
          </a:xfrm>
          <a:prstGeom prst="rect">
            <a:avLst/>
          </a:prstGeom>
          <a:solidFill>
            <a:srgbClr val="DEE5EA"/>
          </a:solidFill>
          <a:ln>
            <a:solidFill>
              <a:srgbClr val="DEE5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FFAC9824-CA7F-356F-7481-C0AF3B013D4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98868833"/>
              </p:ext>
            </p:extLst>
          </p:nvPr>
        </p:nvGraphicFramePr>
        <p:xfrm>
          <a:off x="1349425" y="1990084"/>
          <a:ext cx="3809496" cy="34198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12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41372">
                  <a:extLst>
                    <a:ext uri="{9D8B030D-6E8A-4147-A177-3AD203B41FA5}">
                      <a16:colId xmlns:a16="http://schemas.microsoft.com/office/drawing/2014/main" val="179581381"/>
                    </a:ext>
                  </a:extLst>
                </a:gridCol>
              </a:tblGrid>
              <a:tr h="487680">
                <a:tc>
                  <a:txBody>
                    <a:bodyPr/>
                    <a:lstStyle/>
                    <a:p>
                      <a:pPr algn="l"/>
                      <a:r>
                        <a:rPr lang="es-CL" sz="1400" b="1" dirty="0">
                          <a:solidFill>
                            <a:srgbClr val="FFFFFF"/>
                          </a:solidFill>
                          <a:latin typeface="Aptos"/>
                        </a:rPr>
                        <a:t>Concepto</a:t>
                      </a:r>
                      <a:endParaRPr sz="1400" b="1" dirty="0">
                        <a:solidFill>
                          <a:srgbClr val="FFFFFF"/>
                        </a:solidFill>
                        <a:latin typeface="Aptos"/>
                      </a:endParaRPr>
                    </a:p>
                  </a:txBody>
                  <a:tcPr marL="73152" marR="73152" marT="36576" marB="27432" anchor="ctr">
                    <a:solidFill>
                      <a:srgbClr val="162B4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400" b="1" dirty="0">
                          <a:solidFill>
                            <a:srgbClr val="FFFFFF"/>
                          </a:solidFill>
                          <a:latin typeface="Aptos"/>
                        </a:rPr>
                        <a:t>Costo</a:t>
                      </a:r>
                      <a:endParaRPr sz="1400" b="1" dirty="0">
                        <a:solidFill>
                          <a:srgbClr val="FFFFFF"/>
                        </a:solidFill>
                        <a:latin typeface="Aptos"/>
                      </a:endParaRPr>
                    </a:p>
                  </a:txBody>
                  <a:tcPr marL="73152" marR="73152" marT="36576" marB="27432" anchor="ctr">
                    <a:solidFill>
                      <a:srgbClr val="162B4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7680">
                <a:tc>
                  <a:txBody>
                    <a:bodyPr/>
                    <a:lstStyle/>
                    <a:p>
                      <a:pPr algn="l"/>
                      <a:r>
                        <a:rPr lang="es-CL" sz="1400" b="0" dirty="0">
                          <a:solidFill>
                            <a:srgbClr val="26313C"/>
                          </a:solidFill>
                          <a:latin typeface="Aptos"/>
                        </a:rPr>
                        <a:t>Café en grano</a:t>
                      </a:r>
                      <a:endParaRPr sz="1400" b="0" dirty="0">
                        <a:solidFill>
                          <a:srgbClr val="26313C"/>
                        </a:solidFill>
                        <a:latin typeface="Aptos"/>
                      </a:endParaRPr>
                    </a:p>
                  </a:txBody>
                  <a:tcPr marL="73152" marR="73152" marT="36576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400" b="0" dirty="0">
                          <a:solidFill>
                            <a:srgbClr val="26313C"/>
                          </a:solidFill>
                          <a:latin typeface="Aptos"/>
                        </a:rPr>
                        <a:t>$400</a:t>
                      </a:r>
                      <a:endParaRPr sz="1400" b="0" dirty="0">
                        <a:solidFill>
                          <a:srgbClr val="26313C"/>
                        </a:solidFill>
                        <a:latin typeface="Aptos"/>
                      </a:endParaRPr>
                    </a:p>
                  </a:txBody>
                  <a:tcPr marL="73152" marR="73152" marT="36576" marB="27432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7680">
                <a:tc>
                  <a:txBody>
                    <a:bodyPr/>
                    <a:lstStyle/>
                    <a:p>
                      <a:pPr algn="l"/>
                      <a:r>
                        <a:rPr lang="es-CL" sz="1400" b="0" dirty="0">
                          <a:solidFill>
                            <a:srgbClr val="26313C"/>
                          </a:solidFill>
                          <a:latin typeface="Aptos"/>
                        </a:rPr>
                        <a:t>Leche</a:t>
                      </a:r>
                      <a:endParaRPr sz="1400" b="0" dirty="0">
                        <a:solidFill>
                          <a:srgbClr val="26313C"/>
                        </a:solidFill>
                        <a:latin typeface="Aptos"/>
                      </a:endParaRPr>
                    </a:p>
                  </a:txBody>
                  <a:tcPr marL="73152" marR="73152" marT="36576" marB="27432" anchor="ctr">
                    <a:solidFill>
                      <a:srgbClr val="F5F8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L" sz="1400" b="0" dirty="0">
                          <a:solidFill>
                            <a:srgbClr val="26313C"/>
                          </a:solidFill>
                          <a:latin typeface="Aptos"/>
                        </a:rPr>
                        <a:t>$450</a:t>
                      </a:r>
                    </a:p>
                    <a:p>
                      <a:pPr algn="ctr"/>
                      <a:endParaRPr sz="1400" b="0" dirty="0">
                        <a:solidFill>
                          <a:srgbClr val="26313C"/>
                        </a:solidFill>
                        <a:latin typeface="Aptos"/>
                      </a:endParaRPr>
                    </a:p>
                  </a:txBody>
                  <a:tcPr marL="73152" marR="73152" marT="36576" marB="27432" anchor="ctr">
                    <a:solidFill>
                      <a:srgbClr val="F5F8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7680">
                <a:tc>
                  <a:txBody>
                    <a:bodyPr/>
                    <a:lstStyle/>
                    <a:p>
                      <a:pPr algn="l"/>
                      <a:r>
                        <a:rPr lang="es-CL" sz="1400" b="0" dirty="0">
                          <a:solidFill>
                            <a:srgbClr val="26313C"/>
                          </a:solidFill>
                          <a:latin typeface="Aptos"/>
                        </a:rPr>
                        <a:t>Vaso y tapa</a:t>
                      </a:r>
                      <a:endParaRPr sz="1400" b="0" dirty="0">
                        <a:solidFill>
                          <a:srgbClr val="26313C"/>
                        </a:solidFill>
                        <a:latin typeface="Aptos"/>
                      </a:endParaRPr>
                    </a:p>
                  </a:txBody>
                  <a:tcPr marL="73152" marR="73152" marT="36576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L" sz="1400" b="0" dirty="0">
                          <a:solidFill>
                            <a:srgbClr val="26313C"/>
                          </a:solidFill>
                          <a:latin typeface="Aptos"/>
                        </a:rPr>
                        <a:t>$200</a:t>
                      </a:r>
                    </a:p>
                    <a:p>
                      <a:pPr algn="ctr"/>
                      <a:endParaRPr sz="1400" b="0" dirty="0">
                        <a:solidFill>
                          <a:srgbClr val="26313C"/>
                        </a:solidFill>
                        <a:latin typeface="Aptos"/>
                      </a:endParaRPr>
                    </a:p>
                  </a:txBody>
                  <a:tcPr marL="73152" marR="73152" marT="36576" marB="27432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87680">
                <a:tc>
                  <a:txBody>
                    <a:bodyPr/>
                    <a:lstStyle/>
                    <a:p>
                      <a:pPr algn="l"/>
                      <a:r>
                        <a:rPr lang="es-CL" sz="1400" b="0" dirty="0">
                          <a:solidFill>
                            <a:srgbClr val="26313C"/>
                          </a:solidFill>
                          <a:latin typeface="Aptos"/>
                        </a:rPr>
                        <a:t>Azúcar y otros</a:t>
                      </a:r>
                      <a:endParaRPr sz="1400" b="0" dirty="0">
                        <a:solidFill>
                          <a:srgbClr val="26313C"/>
                        </a:solidFill>
                        <a:latin typeface="Aptos"/>
                      </a:endParaRPr>
                    </a:p>
                  </a:txBody>
                  <a:tcPr marL="73152" marR="73152" marT="36576" marB="27432" anchor="ctr">
                    <a:solidFill>
                      <a:srgbClr val="F5F8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L" sz="1400" b="0" dirty="0">
                          <a:solidFill>
                            <a:srgbClr val="26313C"/>
                          </a:solidFill>
                          <a:latin typeface="Aptos"/>
                        </a:rPr>
                        <a:t>$50</a:t>
                      </a:r>
                    </a:p>
                  </a:txBody>
                  <a:tcPr marL="73152" marR="73152" marT="36576" marB="27432" anchor="ctr">
                    <a:solidFill>
                      <a:srgbClr val="F5F8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87680">
                <a:tc>
                  <a:txBody>
                    <a:bodyPr/>
                    <a:lstStyle/>
                    <a:p>
                      <a:pPr algn="l"/>
                      <a:r>
                        <a:rPr lang="es-CL" sz="1400" b="1" dirty="0">
                          <a:solidFill>
                            <a:srgbClr val="26313C"/>
                          </a:solidFill>
                          <a:latin typeface="Aptos"/>
                        </a:rPr>
                        <a:t>Costo Variable Total</a:t>
                      </a:r>
                      <a:endParaRPr sz="1400" b="1" dirty="0">
                        <a:solidFill>
                          <a:srgbClr val="26313C"/>
                        </a:solidFill>
                        <a:latin typeface="Aptos"/>
                      </a:endParaRPr>
                    </a:p>
                  </a:txBody>
                  <a:tcPr marL="73152" marR="73152" marT="36576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L" sz="1400" b="1" dirty="0">
                          <a:solidFill>
                            <a:srgbClr val="26313C"/>
                          </a:solidFill>
                          <a:latin typeface="Aptos"/>
                        </a:rPr>
                        <a:t>$1.100</a:t>
                      </a:r>
                    </a:p>
                  </a:txBody>
                  <a:tcPr marL="73152" marR="73152" marT="36576" marB="27432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87680">
                <a:tc>
                  <a:txBody>
                    <a:bodyPr/>
                    <a:lstStyle/>
                    <a:p>
                      <a:pPr algn="l"/>
                      <a:endParaRPr sz="1400" b="1" dirty="0">
                        <a:solidFill>
                          <a:srgbClr val="26313C"/>
                        </a:solidFill>
                        <a:latin typeface="Aptos"/>
                      </a:endParaRPr>
                    </a:p>
                  </a:txBody>
                  <a:tcPr marL="73152" marR="73152" marT="36576" marB="27432" anchor="ctr">
                    <a:solidFill>
                      <a:srgbClr val="F5F8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sz="1400" b="0" dirty="0">
                        <a:solidFill>
                          <a:srgbClr val="26313C"/>
                        </a:solidFill>
                        <a:latin typeface="Aptos"/>
                      </a:endParaRPr>
                    </a:p>
                  </a:txBody>
                  <a:tcPr marL="73152" marR="73152" marT="36576" marB="27432" anchor="ctr">
                    <a:solidFill>
                      <a:srgbClr val="F5F8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0" name="Rounded Rectangle 16">
            <a:extLst>
              <a:ext uri="{FF2B5EF4-FFF2-40B4-BE49-F238E27FC236}">
                <a16:creationId xmlns:a16="http://schemas.microsoft.com/office/drawing/2014/main" id="{C5113007-46E1-06EF-108E-F0B9FACECCDD}"/>
              </a:ext>
            </a:extLst>
          </p:cNvPr>
          <p:cNvSpPr/>
          <p:nvPr/>
        </p:nvSpPr>
        <p:spPr>
          <a:xfrm>
            <a:off x="6879771" y="4343698"/>
            <a:ext cx="4872705" cy="1918539"/>
          </a:xfrm>
          <a:prstGeom prst="roundRect">
            <a:avLst/>
          </a:prstGeom>
          <a:solidFill>
            <a:srgbClr val="E2F3EB"/>
          </a:solidFill>
          <a:ln>
            <a:solidFill>
              <a:srgbClr val="E2F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000" b="1" dirty="0">
                <a:solidFill>
                  <a:srgbClr val="162B4A"/>
                </a:solidFill>
                <a:latin typeface="Aptos"/>
              </a:rPr>
              <a:t>Margen de contribución por latte</a:t>
            </a:r>
          </a:p>
          <a:p>
            <a:pPr algn="ctr"/>
            <a:r>
              <a:rPr lang="es-MX" sz="2000" dirty="0">
                <a:solidFill>
                  <a:srgbClr val="162B4A"/>
                </a:solidFill>
                <a:latin typeface="Aptos"/>
              </a:rPr>
              <a:t>$3.500 - $1.100 =</a:t>
            </a:r>
            <a:r>
              <a:rPr lang="es-MX" sz="2000" b="1" dirty="0">
                <a:solidFill>
                  <a:srgbClr val="162B4A"/>
                </a:solidFill>
                <a:latin typeface="Aptos"/>
              </a:rPr>
              <a:t> $2.400</a:t>
            </a:r>
          </a:p>
          <a:p>
            <a:pPr algn="ctr"/>
            <a:endParaRPr lang="es-MX" sz="2000" b="1" dirty="0">
              <a:solidFill>
                <a:srgbClr val="162B4A"/>
              </a:solidFill>
              <a:latin typeface="Aptos"/>
            </a:endParaRPr>
          </a:p>
          <a:p>
            <a:pPr algn="ctr"/>
            <a:r>
              <a:rPr lang="es-MX" sz="2000" b="1" dirty="0">
                <a:solidFill>
                  <a:srgbClr val="162B4A"/>
                </a:solidFill>
                <a:latin typeface="Aptos"/>
              </a:rPr>
              <a:t>Margen de contribución porcentual</a:t>
            </a:r>
          </a:p>
          <a:p>
            <a:pPr algn="ctr"/>
            <a:r>
              <a:rPr lang="es-MX" sz="2000" dirty="0">
                <a:solidFill>
                  <a:srgbClr val="162B4A"/>
                </a:solidFill>
                <a:latin typeface="Aptos"/>
              </a:rPr>
              <a:t>$2.400 : $3.500 =</a:t>
            </a:r>
            <a:r>
              <a:rPr lang="es-MX" sz="2000" b="1" dirty="0">
                <a:solidFill>
                  <a:srgbClr val="162B4A"/>
                </a:solidFill>
                <a:latin typeface="Aptos"/>
              </a:rPr>
              <a:t> 68,57%</a:t>
            </a:r>
            <a:endParaRPr lang="es-MX" sz="2000" dirty="0"/>
          </a:p>
          <a:p>
            <a:pPr algn="ctr"/>
            <a:endParaRPr sz="1400" dirty="0"/>
          </a:p>
        </p:txBody>
      </p:sp>
      <p:sp>
        <p:nvSpPr>
          <p:cNvPr id="14" name="TextBox 20">
            <a:extLst>
              <a:ext uri="{FF2B5EF4-FFF2-40B4-BE49-F238E27FC236}">
                <a16:creationId xmlns:a16="http://schemas.microsoft.com/office/drawing/2014/main" id="{A1927EC3-09D2-E876-693E-7C0DE42B4E9D}"/>
              </a:ext>
            </a:extLst>
          </p:cNvPr>
          <p:cNvSpPr txBox="1"/>
          <p:nvPr/>
        </p:nvSpPr>
        <p:spPr>
          <a:xfrm>
            <a:off x="7522091" y="3680762"/>
            <a:ext cx="3320484" cy="40011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lang="es-MX" sz="2000" b="1" i="0" dirty="0">
                <a:solidFill>
                  <a:srgbClr val="1B825E"/>
                </a:solidFill>
                <a:latin typeface="Aptos"/>
              </a:rPr>
              <a:t>Precio de Venta: $3.500</a:t>
            </a:r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2443F5B9-B767-593D-D530-3167E396D00C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385323" y="489791"/>
            <a:ext cx="3000585" cy="3000585"/>
          </a:xfrm>
          <a:prstGeom prst="rect">
            <a:avLst/>
          </a:prstGeom>
        </p:spPr>
      </p:pic>
      <p:sp>
        <p:nvSpPr>
          <p:cNvPr id="15" name="CuadroTexto 14">
            <a:extLst>
              <a:ext uri="{FF2B5EF4-FFF2-40B4-BE49-F238E27FC236}">
                <a16:creationId xmlns:a16="http://schemas.microsoft.com/office/drawing/2014/main" id="{DC9A4685-DC8B-6B52-865C-8C1E37F2A70E}"/>
              </a:ext>
            </a:extLst>
          </p:cNvPr>
          <p:cNvSpPr txBox="1"/>
          <p:nvPr/>
        </p:nvSpPr>
        <p:spPr>
          <a:xfrm>
            <a:off x="1349425" y="5544736"/>
            <a:ext cx="3809496" cy="830997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MX" sz="2400" b="1" dirty="0">
                <a:solidFill>
                  <a:srgbClr val="FFFF00"/>
                </a:solidFill>
              </a:rPr>
              <a:t>IMPORTANTE:</a:t>
            </a:r>
          </a:p>
          <a:p>
            <a:r>
              <a:rPr lang="es-MX" sz="2400" b="1" dirty="0"/>
              <a:t>Solo utiliza Costos Variable</a:t>
            </a:r>
            <a:endParaRPr lang="es-CL" sz="2400" b="1" dirty="0"/>
          </a:p>
        </p:txBody>
      </p:sp>
      <p:pic>
        <p:nvPicPr>
          <p:cNvPr id="17" name="Imagen 16">
            <a:extLst>
              <a:ext uri="{FF2B5EF4-FFF2-40B4-BE49-F238E27FC236}">
                <a16:creationId xmlns:a16="http://schemas.microsoft.com/office/drawing/2014/main" id="{9F683BBD-99EB-642B-6CE4-B95ED697E871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722025" y="5544736"/>
            <a:ext cx="744902" cy="744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234263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5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3B60FCC-D7BD-D1E2-31FF-BA25AA5560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6AD0D01-882C-3B2D-2345-EC9299099B87}"/>
              </a:ext>
            </a:extLst>
          </p:cNvPr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1B825E"/>
          </a:solidFill>
          <a:ln>
            <a:solidFill>
              <a:srgbClr val="1B825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443B7E8-1292-4C73-BC2A-93A4656E15F5}"/>
              </a:ext>
            </a:extLst>
          </p:cNvPr>
          <p:cNvSpPr txBox="1"/>
          <p:nvPr/>
        </p:nvSpPr>
        <p:spPr>
          <a:xfrm>
            <a:off x="332521" y="635583"/>
            <a:ext cx="11155680" cy="707886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>
              <a:spcAft>
                <a:spcPts val="600"/>
              </a:spcAft>
            </a:pPr>
            <a:r>
              <a:rPr lang="es-CL" sz="4000" b="1" dirty="0">
                <a:solidFill>
                  <a:srgbClr val="0070C0"/>
                </a:solidFill>
                <a:latin typeface="Aptos"/>
              </a:rPr>
              <a:t>¿Cuántas ventas necesito para no perder?</a:t>
            </a:r>
            <a:endParaRPr sz="4000" b="1" i="0" dirty="0">
              <a:solidFill>
                <a:srgbClr val="0070C0"/>
              </a:solidFill>
              <a:latin typeface="Apto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B889489-B490-EC5D-A58D-9A54E42FA51B}"/>
              </a:ext>
            </a:extLst>
          </p:cNvPr>
          <p:cNvSpPr/>
          <p:nvPr/>
        </p:nvSpPr>
        <p:spPr>
          <a:xfrm>
            <a:off x="502920" y="6510528"/>
            <a:ext cx="11183112" cy="10972"/>
          </a:xfrm>
          <a:prstGeom prst="rect">
            <a:avLst/>
          </a:prstGeom>
          <a:solidFill>
            <a:srgbClr val="DEE5EA"/>
          </a:solidFill>
          <a:ln>
            <a:solidFill>
              <a:srgbClr val="DEE5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2DE293B3-7D9E-2257-E7A7-EB6BFFC22790}"/>
              </a:ext>
            </a:extLst>
          </p:cNvPr>
          <p:cNvSpPr/>
          <p:nvPr/>
        </p:nvSpPr>
        <p:spPr>
          <a:xfrm>
            <a:off x="3537767" y="1323026"/>
            <a:ext cx="5287255" cy="1376523"/>
          </a:xfrm>
          <a:prstGeom prst="roundRect">
            <a:avLst/>
          </a:prstGeom>
          <a:solidFill>
            <a:srgbClr val="F5F8FA"/>
          </a:solidFill>
          <a:ln>
            <a:solidFill>
              <a:srgbClr val="F5F8F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10">
            <a:extLst>
              <a:ext uri="{FF2B5EF4-FFF2-40B4-BE49-F238E27FC236}">
                <a16:creationId xmlns:a16="http://schemas.microsoft.com/office/drawing/2014/main" id="{92ABE16E-366D-CDFD-EF59-BF5FFAD2A536}"/>
              </a:ext>
            </a:extLst>
          </p:cNvPr>
          <p:cNvSpPr txBox="1"/>
          <p:nvPr/>
        </p:nvSpPr>
        <p:spPr>
          <a:xfrm>
            <a:off x="3878010" y="1537006"/>
            <a:ext cx="4824179" cy="907941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>
              <a:spcAft>
                <a:spcPts val="600"/>
              </a:spcAft>
            </a:pPr>
            <a:r>
              <a:rPr lang="es-CL" sz="2400" i="0" dirty="0">
                <a:solidFill>
                  <a:schemeClr val="tx2">
                    <a:lumMod val="60000"/>
                    <a:lumOff val="40000"/>
                  </a:schemeClr>
                </a:solidFill>
                <a:latin typeface="Aptos"/>
              </a:rPr>
              <a:t>Punto de equilibrio en unidades</a:t>
            </a:r>
            <a:endParaRPr lang="es-MX" sz="2400" dirty="0">
              <a:solidFill>
                <a:schemeClr val="tx2">
                  <a:lumMod val="60000"/>
                  <a:lumOff val="40000"/>
                </a:schemeClr>
              </a:solidFill>
              <a:latin typeface="Aptos"/>
            </a:endParaRPr>
          </a:p>
          <a:p>
            <a:pPr algn="ctr">
              <a:spcAft>
                <a:spcPts val="600"/>
              </a:spcAft>
            </a:pPr>
            <a:r>
              <a:rPr lang="es-MX" sz="2400" dirty="0">
                <a:solidFill>
                  <a:srgbClr val="162B4A"/>
                </a:solidFill>
                <a:latin typeface="Aptos"/>
              </a:rPr>
              <a:t>Costos fijos ÷ margen por venta</a:t>
            </a:r>
            <a:endParaRPr lang="es-MX" sz="2400" i="0" dirty="0">
              <a:solidFill>
                <a:srgbClr val="162B4A"/>
              </a:solidFill>
              <a:latin typeface="Aptos"/>
            </a:endParaRPr>
          </a:p>
        </p:txBody>
      </p:sp>
      <p:sp>
        <p:nvSpPr>
          <p:cNvPr id="23" name="TextBox 20">
            <a:extLst>
              <a:ext uri="{FF2B5EF4-FFF2-40B4-BE49-F238E27FC236}">
                <a16:creationId xmlns:a16="http://schemas.microsoft.com/office/drawing/2014/main" id="{5A0830AE-3D98-AA13-76A9-3FA7A77EA869}"/>
              </a:ext>
            </a:extLst>
          </p:cNvPr>
          <p:cNvSpPr txBox="1"/>
          <p:nvPr/>
        </p:nvSpPr>
        <p:spPr>
          <a:xfrm>
            <a:off x="578411" y="2872670"/>
            <a:ext cx="4192660" cy="830997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lang="es-MX" sz="2400" b="1" i="0" dirty="0">
                <a:solidFill>
                  <a:srgbClr val="1B825E"/>
                </a:solidFill>
                <a:latin typeface="Aptos"/>
              </a:rPr>
              <a:t>DE ACUERDO A LAS CIFRAS DEL EJEMPLO ANTERIOR</a:t>
            </a:r>
            <a:r>
              <a:rPr lang="es-MX" sz="1200" b="1" i="0" dirty="0">
                <a:solidFill>
                  <a:srgbClr val="1B825E"/>
                </a:solidFill>
                <a:latin typeface="Aptos"/>
              </a:rPr>
              <a:t>:</a:t>
            </a:r>
          </a:p>
        </p:txBody>
      </p:sp>
      <p:sp>
        <p:nvSpPr>
          <p:cNvPr id="26" name="TextBox 21">
            <a:extLst>
              <a:ext uri="{FF2B5EF4-FFF2-40B4-BE49-F238E27FC236}">
                <a16:creationId xmlns:a16="http://schemas.microsoft.com/office/drawing/2014/main" id="{B98F69BC-5D40-D33D-F036-0A0CBB72AC29}"/>
              </a:ext>
            </a:extLst>
          </p:cNvPr>
          <p:cNvSpPr txBox="1"/>
          <p:nvPr/>
        </p:nvSpPr>
        <p:spPr>
          <a:xfrm>
            <a:off x="451135" y="3811222"/>
            <a:ext cx="6173263" cy="1508105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s-MX" sz="2000" b="1" dirty="0">
                <a:solidFill>
                  <a:srgbClr val="162B4A"/>
                </a:solidFill>
                <a:latin typeface="Aptos"/>
              </a:rPr>
              <a:t>Sumatoria de costos fijos: $2.050.000 al mes.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s-MX" sz="2000" b="1" dirty="0">
                <a:solidFill>
                  <a:srgbClr val="162B4A"/>
                </a:solidFill>
                <a:latin typeface="Aptos"/>
              </a:rPr>
              <a:t>Margen por latte: $2.400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s-MX" sz="2000" b="1" dirty="0">
                <a:solidFill>
                  <a:srgbClr val="162B4A"/>
                </a:solidFill>
                <a:latin typeface="Aptos"/>
              </a:rPr>
              <a:t>Cálculo: $2.050.000 ÷ $2.400 = 854,17</a:t>
            </a:r>
            <a:endParaRPr lang="es-MX" sz="2000" b="1" dirty="0"/>
          </a:p>
          <a:p>
            <a:pPr algn="l">
              <a:spcAft>
                <a:spcPts val="600"/>
              </a:spcAft>
            </a:pPr>
            <a:endParaRPr sz="3200" b="1" i="0" dirty="0">
              <a:solidFill>
                <a:srgbClr val="162B4A"/>
              </a:solidFill>
              <a:latin typeface="Aptos"/>
            </a:endParaRPr>
          </a:p>
        </p:txBody>
      </p:sp>
      <p:sp>
        <p:nvSpPr>
          <p:cNvPr id="5" name="Rounded Rectangle 16">
            <a:extLst>
              <a:ext uri="{FF2B5EF4-FFF2-40B4-BE49-F238E27FC236}">
                <a16:creationId xmlns:a16="http://schemas.microsoft.com/office/drawing/2014/main" id="{5A7206D2-59F2-EE32-DB66-658F0269735A}"/>
              </a:ext>
            </a:extLst>
          </p:cNvPr>
          <p:cNvSpPr/>
          <p:nvPr/>
        </p:nvSpPr>
        <p:spPr>
          <a:xfrm>
            <a:off x="6812295" y="3609136"/>
            <a:ext cx="4737497" cy="2504588"/>
          </a:xfrm>
          <a:prstGeom prst="roundRect">
            <a:avLst/>
          </a:prstGeom>
          <a:solidFill>
            <a:srgbClr val="E2F3EB"/>
          </a:solidFill>
          <a:ln>
            <a:solidFill>
              <a:srgbClr val="E2F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3200" b="1" dirty="0">
                <a:solidFill>
                  <a:srgbClr val="162B4A"/>
                </a:solidFill>
                <a:latin typeface="Aptos"/>
              </a:rPr>
              <a:t>855 </a:t>
            </a:r>
            <a:r>
              <a:rPr lang="es-MX" sz="3200" b="1" dirty="0" err="1">
                <a:solidFill>
                  <a:srgbClr val="162B4A"/>
                </a:solidFill>
                <a:latin typeface="Aptos"/>
              </a:rPr>
              <a:t>lattes</a:t>
            </a:r>
            <a:r>
              <a:rPr lang="es-MX" sz="3200" b="1" dirty="0">
                <a:solidFill>
                  <a:srgbClr val="162B4A"/>
                </a:solidFill>
                <a:latin typeface="Aptos"/>
              </a:rPr>
              <a:t> al mes</a:t>
            </a:r>
          </a:p>
          <a:p>
            <a:pPr algn="ctr"/>
            <a:r>
              <a:rPr lang="es-MX" sz="2400" dirty="0">
                <a:solidFill>
                  <a:srgbClr val="162B4A"/>
                </a:solidFill>
                <a:latin typeface="Aptos"/>
              </a:rPr>
              <a:t>Es la cantidad mínima estimada para cubrir esos costos fijos operativos</a:t>
            </a:r>
            <a:endParaRPr sz="2800" dirty="0"/>
          </a:p>
        </p:txBody>
      </p:sp>
      <p:sp>
        <p:nvSpPr>
          <p:cNvPr id="10" name="TextBox 20">
            <a:extLst>
              <a:ext uri="{FF2B5EF4-FFF2-40B4-BE49-F238E27FC236}">
                <a16:creationId xmlns:a16="http://schemas.microsoft.com/office/drawing/2014/main" id="{29D8AF0B-ECEA-F712-5582-5E1B5BE5D7EE}"/>
              </a:ext>
            </a:extLst>
          </p:cNvPr>
          <p:cNvSpPr txBox="1"/>
          <p:nvPr/>
        </p:nvSpPr>
        <p:spPr>
          <a:xfrm>
            <a:off x="6921199" y="3135742"/>
            <a:ext cx="4192660" cy="461665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>
              <a:spcAft>
                <a:spcPts val="600"/>
              </a:spcAft>
            </a:pPr>
            <a:r>
              <a:rPr lang="es-MX" sz="2400" b="1" dirty="0">
                <a:solidFill>
                  <a:srgbClr val="1B825E"/>
                </a:solidFill>
                <a:latin typeface="Aptos"/>
              </a:rPr>
              <a:t>RESULTADO</a:t>
            </a:r>
            <a:r>
              <a:rPr lang="es-MX" sz="2400" b="1" i="0" dirty="0">
                <a:solidFill>
                  <a:srgbClr val="1B825E"/>
                </a:solidFill>
                <a:latin typeface="Aptos"/>
              </a:rPr>
              <a:t>: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7DFA12B5-1C1C-8432-DE0A-295DB0DBD657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112684" y="4861430"/>
            <a:ext cx="1530649" cy="1530649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B9798D46-AFC1-1916-0548-6C93DC2DCC60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632641" y="1371017"/>
            <a:ext cx="1917151" cy="1917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286935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7" grpId="0"/>
      <p:bldP spid="23" grpId="0"/>
      <p:bldP spid="26" grpId="0"/>
      <p:bldP spid="5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62B4A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1F23CDC-6D10-4BE3-5612-F21CDFFEE5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1C084F5-29C1-FD2E-C88C-60E07D014BAC}"/>
              </a:ext>
            </a:extLst>
          </p:cNvPr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1B825E"/>
          </a:solidFill>
          <a:ln>
            <a:solidFill>
              <a:srgbClr val="1B825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C329DB6-BCA5-0A9D-BF37-D0271D58C392}"/>
              </a:ext>
            </a:extLst>
          </p:cNvPr>
          <p:cNvSpPr txBox="1"/>
          <p:nvPr/>
        </p:nvSpPr>
        <p:spPr>
          <a:xfrm>
            <a:off x="1831137" y="479114"/>
            <a:ext cx="8996713" cy="830997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lang="es-CL" sz="4800" b="1" dirty="0">
                <a:solidFill>
                  <a:srgbClr val="FFC000"/>
                </a:solidFill>
                <a:latin typeface="Aptos"/>
              </a:rPr>
              <a:t>HERRAMIENTAS APRENDIDAS:</a:t>
            </a:r>
            <a:endParaRPr sz="4800" b="1" i="0" dirty="0">
              <a:solidFill>
                <a:srgbClr val="FFC000"/>
              </a:solidFill>
              <a:latin typeface="Aptos"/>
            </a:endParaRPr>
          </a:p>
        </p:txBody>
      </p:sp>
      <p:sp>
        <p:nvSpPr>
          <p:cNvPr id="8" name="Rounded Rectangle 10">
            <a:extLst>
              <a:ext uri="{FF2B5EF4-FFF2-40B4-BE49-F238E27FC236}">
                <a16:creationId xmlns:a16="http://schemas.microsoft.com/office/drawing/2014/main" id="{C103E9F6-30FE-D27F-D0B0-B7194FFA8D70}"/>
              </a:ext>
            </a:extLst>
          </p:cNvPr>
          <p:cNvSpPr/>
          <p:nvPr/>
        </p:nvSpPr>
        <p:spPr>
          <a:xfrm>
            <a:off x="3009323" y="1600927"/>
            <a:ext cx="2900811" cy="2343752"/>
          </a:xfrm>
          <a:prstGeom prst="roundRect">
            <a:avLst/>
          </a:prstGeom>
          <a:solidFill>
            <a:schemeClr val="bg1"/>
          </a:solidFill>
          <a:ln>
            <a:solidFill>
              <a:srgbClr val="F5F8F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11" name="TextBox 12">
            <a:extLst>
              <a:ext uri="{FF2B5EF4-FFF2-40B4-BE49-F238E27FC236}">
                <a16:creationId xmlns:a16="http://schemas.microsoft.com/office/drawing/2014/main" id="{C492C10D-85C4-859A-51C2-AE79F8FEE8AA}"/>
              </a:ext>
            </a:extLst>
          </p:cNvPr>
          <p:cNvSpPr txBox="1"/>
          <p:nvPr/>
        </p:nvSpPr>
        <p:spPr>
          <a:xfrm>
            <a:off x="3315195" y="1835389"/>
            <a:ext cx="2103120" cy="36933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>
              <a:spcAft>
                <a:spcPts val="600"/>
              </a:spcAft>
            </a:pPr>
            <a:r>
              <a:rPr lang="es-CL" b="1" i="0" dirty="0">
                <a:solidFill>
                  <a:srgbClr val="002060"/>
                </a:solidFill>
                <a:latin typeface="Aptos"/>
              </a:rPr>
              <a:t>Flujo de caja</a:t>
            </a:r>
            <a:endParaRPr b="1" i="0" dirty="0">
              <a:solidFill>
                <a:srgbClr val="002060"/>
              </a:solidFill>
              <a:latin typeface="Aptos"/>
            </a:endParaRPr>
          </a:p>
        </p:txBody>
      </p:sp>
      <p:sp>
        <p:nvSpPr>
          <p:cNvPr id="13" name="TextBox 13">
            <a:extLst>
              <a:ext uri="{FF2B5EF4-FFF2-40B4-BE49-F238E27FC236}">
                <a16:creationId xmlns:a16="http://schemas.microsoft.com/office/drawing/2014/main" id="{17D42CBC-3701-2E8B-CD6A-CDE1E5D5DEB6}"/>
              </a:ext>
            </a:extLst>
          </p:cNvPr>
          <p:cNvSpPr txBox="1"/>
          <p:nvPr/>
        </p:nvSpPr>
        <p:spPr>
          <a:xfrm>
            <a:off x="3447742" y="2561034"/>
            <a:ext cx="2084832" cy="115416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>
              <a:spcAft>
                <a:spcPts val="600"/>
              </a:spcAft>
            </a:pPr>
            <a:endParaRPr lang="es-CL" sz="1600" dirty="0">
              <a:solidFill>
                <a:srgbClr val="26313C"/>
              </a:solidFill>
              <a:latin typeface="Aptos"/>
            </a:endParaRPr>
          </a:p>
          <a:p>
            <a:pPr algn="ctr">
              <a:spcAft>
                <a:spcPts val="600"/>
              </a:spcAft>
            </a:pPr>
            <a:r>
              <a:rPr lang="es-CL" sz="1600" dirty="0">
                <a:solidFill>
                  <a:schemeClr val="bg1">
                    <a:lumMod val="50000"/>
                  </a:schemeClr>
                </a:solidFill>
                <a:latin typeface="Aptos"/>
              </a:rPr>
              <a:t>Muestra cuándo entra y cuándo sale el dinero</a:t>
            </a:r>
            <a:endParaRPr lang="es-CL" sz="1600" b="0" i="0" dirty="0">
              <a:solidFill>
                <a:srgbClr val="26313C"/>
              </a:solidFill>
              <a:latin typeface="Aptos"/>
            </a:endParaRPr>
          </a:p>
        </p:txBody>
      </p: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75824279-1272-52D5-AC91-7CC02116EB21}"/>
              </a:ext>
            </a:extLst>
          </p:cNvPr>
          <p:cNvSpPr/>
          <p:nvPr/>
        </p:nvSpPr>
        <p:spPr>
          <a:xfrm>
            <a:off x="6329494" y="1587190"/>
            <a:ext cx="2900811" cy="2369880"/>
          </a:xfrm>
          <a:prstGeom prst="roundRect">
            <a:avLst/>
          </a:prstGeom>
          <a:solidFill>
            <a:schemeClr val="bg1"/>
          </a:solidFill>
          <a:ln>
            <a:solidFill>
              <a:srgbClr val="E2F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00" dirty="0"/>
          </a:p>
        </p:txBody>
      </p:sp>
      <p:sp>
        <p:nvSpPr>
          <p:cNvPr id="19" name="TextBox 17">
            <a:extLst>
              <a:ext uri="{FF2B5EF4-FFF2-40B4-BE49-F238E27FC236}">
                <a16:creationId xmlns:a16="http://schemas.microsoft.com/office/drawing/2014/main" id="{744F12B8-8125-AA10-A127-6F2CBCAB9A20}"/>
              </a:ext>
            </a:extLst>
          </p:cNvPr>
          <p:cNvSpPr txBox="1"/>
          <p:nvPr/>
        </p:nvSpPr>
        <p:spPr>
          <a:xfrm>
            <a:off x="6746098" y="2172985"/>
            <a:ext cx="2084832" cy="236988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>
              <a:spcAft>
                <a:spcPts val="600"/>
              </a:spcAft>
            </a:pPr>
            <a:endParaRPr lang="es-MX" sz="1600" dirty="0">
              <a:solidFill>
                <a:srgbClr val="26313C"/>
              </a:solidFill>
              <a:latin typeface="Aptos"/>
            </a:endParaRPr>
          </a:p>
          <a:p>
            <a:pPr algn="ctr">
              <a:spcAft>
                <a:spcPts val="600"/>
              </a:spcAft>
            </a:pPr>
            <a:endParaRPr lang="es-MX" sz="1600" dirty="0">
              <a:solidFill>
                <a:srgbClr val="26313C"/>
              </a:solidFill>
              <a:latin typeface="Aptos"/>
            </a:endParaRPr>
          </a:p>
          <a:p>
            <a:pPr algn="ctr">
              <a:spcAft>
                <a:spcPts val="600"/>
              </a:spcAft>
            </a:pPr>
            <a:r>
              <a:rPr lang="es-MX" sz="1600" dirty="0">
                <a:solidFill>
                  <a:schemeClr val="bg1">
                    <a:lumMod val="50000"/>
                  </a:schemeClr>
                </a:solidFill>
                <a:latin typeface="Aptos"/>
              </a:rPr>
              <a:t>Explica cuánto cuesta operar y qué gastos consumen los recursos</a:t>
            </a:r>
          </a:p>
          <a:p>
            <a:pPr algn="ctr">
              <a:spcAft>
                <a:spcPts val="600"/>
              </a:spcAft>
            </a:pPr>
            <a:endParaRPr lang="es-MX" sz="1600" dirty="0">
              <a:solidFill>
                <a:srgbClr val="26313C"/>
              </a:solidFill>
              <a:latin typeface="Aptos"/>
            </a:endParaRPr>
          </a:p>
          <a:p>
            <a:pPr algn="ctr">
              <a:spcAft>
                <a:spcPts val="600"/>
              </a:spcAft>
            </a:pPr>
            <a:endParaRPr lang="es-MX" sz="1600" dirty="0">
              <a:solidFill>
                <a:srgbClr val="26313C"/>
              </a:solidFill>
              <a:latin typeface="Aptos"/>
            </a:endParaRPr>
          </a:p>
        </p:txBody>
      </p:sp>
      <p:sp>
        <p:nvSpPr>
          <p:cNvPr id="21" name="TextBox 16">
            <a:extLst>
              <a:ext uri="{FF2B5EF4-FFF2-40B4-BE49-F238E27FC236}">
                <a16:creationId xmlns:a16="http://schemas.microsoft.com/office/drawing/2014/main" id="{8D2BFB80-BDA6-C9F5-0FD7-56254244289B}"/>
              </a:ext>
            </a:extLst>
          </p:cNvPr>
          <p:cNvSpPr txBox="1"/>
          <p:nvPr/>
        </p:nvSpPr>
        <p:spPr>
          <a:xfrm>
            <a:off x="6758733" y="1810670"/>
            <a:ext cx="2468880" cy="36933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>
              <a:spcAft>
                <a:spcPts val="600"/>
              </a:spcAft>
            </a:pPr>
            <a:r>
              <a:rPr lang="es-CL" b="1" i="0" dirty="0">
                <a:solidFill>
                  <a:srgbClr val="002060"/>
                </a:solidFill>
                <a:latin typeface="Aptos"/>
              </a:rPr>
              <a:t>Estructura de costos</a:t>
            </a:r>
            <a:endParaRPr b="1" i="0" dirty="0">
              <a:solidFill>
                <a:srgbClr val="002060"/>
              </a:solidFill>
              <a:latin typeface="Aptos"/>
            </a:endParaRPr>
          </a:p>
        </p:txBody>
      </p:sp>
      <p:sp>
        <p:nvSpPr>
          <p:cNvPr id="27" name="TextBox 16">
            <a:extLst>
              <a:ext uri="{FF2B5EF4-FFF2-40B4-BE49-F238E27FC236}">
                <a16:creationId xmlns:a16="http://schemas.microsoft.com/office/drawing/2014/main" id="{9059FDAE-DB79-2B99-3172-5A4C532066FB}"/>
              </a:ext>
            </a:extLst>
          </p:cNvPr>
          <p:cNvSpPr txBox="1"/>
          <p:nvPr/>
        </p:nvSpPr>
        <p:spPr>
          <a:xfrm>
            <a:off x="3498790" y="2355322"/>
            <a:ext cx="1187156" cy="338554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>
              <a:spcAft>
                <a:spcPts val="600"/>
              </a:spcAft>
            </a:pPr>
            <a:r>
              <a:rPr lang="es-CL" sz="1600" b="1" dirty="0">
                <a:solidFill>
                  <a:srgbClr val="00B050"/>
                </a:solidFill>
                <a:latin typeface="Aptos"/>
              </a:rPr>
              <a:t>¿CUANDO?</a:t>
            </a:r>
            <a:endParaRPr sz="1600" b="1" i="0" dirty="0">
              <a:solidFill>
                <a:srgbClr val="00B050"/>
              </a:solidFill>
              <a:latin typeface="Aptos"/>
            </a:endParaRPr>
          </a:p>
        </p:txBody>
      </p:sp>
      <p:sp>
        <p:nvSpPr>
          <p:cNvPr id="29" name="TextBox 20">
            <a:extLst>
              <a:ext uri="{FF2B5EF4-FFF2-40B4-BE49-F238E27FC236}">
                <a16:creationId xmlns:a16="http://schemas.microsoft.com/office/drawing/2014/main" id="{58379990-1E04-A6AC-89C0-8C8BB850291A}"/>
              </a:ext>
            </a:extLst>
          </p:cNvPr>
          <p:cNvSpPr txBox="1"/>
          <p:nvPr/>
        </p:nvSpPr>
        <p:spPr>
          <a:xfrm>
            <a:off x="6835031" y="2355259"/>
            <a:ext cx="2468880" cy="338554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lang="es-MX" sz="1600" b="1" i="0" dirty="0">
                <a:solidFill>
                  <a:srgbClr val="1B825E"/>
                </a:solidFill>
                <a:latin typeface="Aptos"/>
              </a:rPr>
              <a:t>¿CUANTO Y POR QUÉ?</a:t>
            </a:r>
          </a:p>
        </p:txBody>
      </p:sp>
      <p:sp>
        <p:nvSpPr>
          <p:cNvPr id="31" name="TextBox 12">
            <a:extLst>
              <a:ext uri="{FF2B5EF4-FFF2-40B4-BE49-F238E27FC236}">
                <a16:creationId xmlns:a16="http://schemas.microsoft.com/office/drawing/2014/main" id="{25D9A4C9-BBDC-B9F4-A6CC-E186BBAECF07}"/>
              </a:ext>
            </a:extLst>
          </p:cNvPr>
          <p:cNvSpPr txBox="1"/>
          <p:nvPr/>
        </p:nvSpPr>
        <p:spPr>
          <a:xfrm>
            <a:off x="467589" y="4485541"/>
            <a:ext cx="3264832" cy="461665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>
              <a:spcAft>
                <a:spcPts val="600"/>
              </a:spcAft>
            </a:pPr>
            <a:r>
              <a:rPr lang="es-CL" sz="2400" b="1" i="0" dirty="0">
                <a:solidFill>
                  <a:srgbClr val="FFC000"/>
                </a:solidFill>
                <a:latin typeface="Aptos"/>
              </a:rPr>
              <a:t>MI PLAN DE ACCIÓN:</a:t>
            </a:r>
            <a:endParaRPr sz="2400" b="1" i="0" dirty="0">
              <a:solidFill>
                <a:srgbClr val="FFC000"/>
              </a:solidFill>
              <a:latin typeface="Aptos"/>
            </a:endParaRPr>
          </a:p>
        </p:txBody>
      </p:sp>
      <p:sp>
        <p:nvSpPr>
          <p:cNvPr id="33" name="TextBox 12">
            <a:extLst>
              <a:ext uri="{FF2B5EF4-FFF2-40B4-BE49-F238E27FC236}">
                <a16:creationId xmlns:a16="http://schemas.microsoft.com/office/drawing/2014/main" id="{BFC491E3-2295-CC81-BBBB-23A39140A919}"/>
              </a:ext>
            </a:extLst>
          </p:cNvPr>
          <p:cNvSpPr txBox="1"/>
          <p:nvPr/>
        </p:nvSpPr>
        <p:spPr>
          <a:xfrm>
            <a:off x="1001738" y="4912116"/>
            <a:ext cx="5951317" cy="1431161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s-CL" dirty="0">
                <a:solidFill>
                  <a:schemeClr val="bg1"/>
                </a:solidFill>
                <a:latin typeface="Aptos"/>
              </a:rPr>
              <a:t>Revisar mi flujo de caja de los próximos tres meses.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s-CL" i="0" dirty="0">
                <a:solidFill>
                  <a:schemeClr val="bg1"/>
                </a:solidFill>
                <a:latin typeface="Aptos"/>
              </a:rPr>
              <a:t>Identificar mis tres costos más pesados.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s-CL" dirty="0">
                <a:solidFill>
                  <a:schemeClr val="bg1"/>
                </a:solidFill>
                <a:latin typeface="Aptos"/>
              </a:rPr>
              <a:t>Calcular el costo de mi producto o servicio principal.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s-CL" i="0" dirty="0">
                <a:solidFill>
                  <a:schemeClr val="bg1"/>
                </a:solidFill>
                <a:latin typeface="Aptos"/>
              </a:rPr>
              <a:t>Estima</a:t>
            </a:r>
            <a:r>
              <a:rPr lang="es-CL" dirty="0">
                <a:solidFill>
                  <a:schemeClr val="bg1"/>
                </a:solidFill>
                <a:latin typeface="Aptos"/>
              </a:rPr>
              <a:t>r cuántas ventas necesito para cubrir mis costos.</a:t>
            </a:r>
            <a:endParaRPr i="0" dirty="0">
              <a:solidFill>
                <a:schemeClr val="bg1"/>
              </a:solidFill>
              <a:latin typeface="Aptos"/>
            </a:endParaRPr>
          </a:p>
        </p:txBody>
      </p:sp>
      <p:pic>
        <p:nvPicPr>
          <p:cNvPr id="37" name="Gráfico 36" descr="Reloj contorno">
            <a:extLst>
              <a:ext uri="{FF2B5EF4-FFF2-40B4-BE49-F238E27FC236}">
                <a16:creationId xmlns:a16="http://schemas.microsoft.com/office/drawing/2014/main" id="{C214C7B5-4DBC-3AB5-C508-E5C1CDCF266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211709" y="1793830"/>
            <a:ext cx="520712" cy="520712"/>
          </a:xfrm>
          <a:prstGeom prst="rect">
            <a:avLst/>
          </a:prstGeom>
        </p:spPr>
      </p:pic>
      <p:pic>
        <p:nvPicPr>
          <p:cNvPr id="39" name="Gráfico 38" descr="Calculadora contorno">
            <a:extLst>
              <a:ext uri="{FF2B5EF4-FFF2-40B4-BE49-F238E27FC236}">
                <a16:creationId xmlns:a16="http://schemas.microsoft.com/office/drawing/2014/main" id="{5C5B924D-64AD-65F0-8361-698A291081E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557367" y="1786277"/>
            <a:ext cx="457110" cy="457110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DD77733C-82B6-02E7-8420-0E8C7F75D9A0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207271" y="4319385"/>
            <a:ext cx="2193280" cy="2193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607638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3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0720AF-7587-5A9B-E8E4-73F43A9D27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0FAB8433-968C-EC21-7B0D-72C25B0525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7731" y="254288"/>
            <a:ext cx="6569369" cy="625802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9" name="Rectángulo 8">
            <a:extLst>
              <a:ext uri="{FF2B5EF4-FFF2-40B4-BE49-F238E27FC236}">
                <a16:creationId xmlns:a16="http://schemas.microsoft.com/office/drawing/2014/main" id="{03CBE3E3-BA7B-D802-F7D5-86BC4A0B3D1E}"/>
              </a:ext>
            </a:extLst>
          </p:cNvPr>
          <p:cNvSpPr/>
          <p:nvPr/>
        </p:nvSpPr>
        <p:spPr>
          <a:xfrm>
            <a:off x="7390403" y="804004"/>
            <a:ext cx="428386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EXPOSITORES:</a:t>
            </a: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5B08C07D-261E-ECC3-F0E9-270ACF454B74}"/>
              </a:ext>
            </a:extLst>
          </p:cNvPr>
          <p:cNvSpPr/>
          <p:nvPr/>
        </p:nvSpPr>
        <p:spPr>
          <a:xfrm>
            <a:off x="7347507" y="1667351"/>
            <a:ext cx="4206857" cy="160043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R</a:t>
            </a:r>
            <a:r>
              <a:rPr lang="es-ES" sz="44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ossmary Suarez</a:t>
            </a:r>
          </a:p>
          <a:p>
            <a:pPr algn="ctr"/>
            <a:r>
              <a:rPr lang="es-ES" sz="44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Poul Quilodrán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4410CC92-2CD8-2AA1-6A6D-C118689131C4}"/>
              </a:ext>
            </a:extLst>
          </p:cNvPr>
          <p:cNvSpPr txBox="1"/>
          <p:nvPr/>
        </p:nvSpPr>
        <p:spPr>
          <a:xfrm>
            <a:off x="7504771" y="3718929"/>
            <a:ext cx="3914078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000" b="1" dirty="0">
                <a:solidFill>
                  <a:schemeClr val="accent6">
                    <a:lumMod val="50000"/>
                  </a:schemeClr>
                </a:solidFill>
              </a:rPr>
              <a:t>JOSUE 1:8</a:t>
            </a:r>
          </a:p>
          <a:p>
            <a:pPr algn="ctr"/>
            <a:r>
              <a:rPr lang="es-MX" sz="2000" dirty="0">
                <a:solidFill>
                  <a:schemeClr val="accent6">
                    <a:lumMod val="50000"/>
                  </a:schemeClr>
                </a:solidFill>
              </a:rPr>
              <a:t>Nunca se apartará de tu boca este libro de la ley, sino que de día y de noche meditarás en él, para que guardes y hagas conforme a todo lo que en él esta escrito; porque entonces harás prosperar tu camino, y todo te saldrá bien.</a:t>
            </a:r>
            <a:endParaRPr lang="es-CL" sz="2000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677129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4958</TotalTime>
  <Words>1640</Words>
  <Application>Microsoft Office PowerPoint</Application>
  <PresentationFormat>Panorámica</PresentationFormat>
  <Paragraphs>346</Paragraphs>
  <Slides>26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26</vt:i4>
      </vt:variant>
    </vt:vector>
  </HeadingPairs>
  <TitlesOfParts>
    <vt:vector size="31" baseType="lpstr">
      <vt:lpstr>Aptos</vt:lpstr>
      <vt:lpstr>Arial</vt:lpstr>
      <vt:lpstr>Calibri</vt:lpstr>
      <vt:lpstr>Wingdings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Rossmary Suárez</dc:creator>
  <cp:keywords/>
  <dc:description>generated using python-pptx</dc:description>
  <cp:lastModifiedBy>P Q</cp:lastModifiedBy>
  <cp:revision>29</cp:revision>
  <dcterms:created xsi:type="dcterms:W3CDTF">2013-01-27T09:14:16Z</dcterms:created>
  <dcterms:modified xsi:type="dcterms:W3CDTF">2026-10-22T12:48:57Z</dcterms:modified>
  <cp:category/>
</cp:coreProperties>
</file>