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1538" r:id="rId6"/>
    <p:sldId id="260" r:id="rId7"/>
    <p:sldId id="264" r:id="rId8"/>
    <p:sldId id="275" r:id="rId9"/>
    <p:sldId id="276" r:id="rId10"/>
    <p:sldId id="277" r:id="rId11"/>
    <p:sldId id="278" r:id="rId12"/>
    <p:sldId id="1572" r:id="rId13"/>
    <p:sldId id="263" r:id="rId14"/>
    <p:sldId id="268" r:id="rId15"/>
    <p:sldId id="274" r:id="rId16"/>
    <p:sldId id="262" r:id="rId17"/>
    <p:sldId id="261" r:id="rId18"/>
    <p:sldId id="273" r:id="rId19"/>
    <p:sldId id="269" r:id="rId20"/>
    <p:sldId id="270" r:id="rId21"/>
    <p:sldId id="271" r:id="rId22"/>
    <p:sldId id="272" r:id="rId23"/>
    <p:sldId id="267" r:id="rId24"/>
    <p:sldId id="1571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5"/>
    <p:restoredTop sz="94610"/>
  </p:normalViewPr>
  <p:slideViewPr>
    <p:cSldViewPr snapToGrid="0" snapToObjects="1">
      <p:cViewPr>
        <p:scale>
          <a:sx n="194" d="100"/>
          <a:sy n="194" d="100"/>
        </p:scale>
        <p:origin x="14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3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2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7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53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3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1201852"/>
            <a:ext cx="5810241" cy="11315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IA PARA
EMPRENDEDORES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428625" y="2837464"/>
            <a:ext cx="400050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7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Cómo usarla bien y no perder el tiempo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4848820"/>
            <a:ext cx="128588" cy="1285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4369" y="4825603"/>
            <a:ext cx="3793331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Módulo de 90 minutos para el éxito en el emprendimiento local</a:t>
            </a:r>
            <a:endParaRPr lang="en-US" sz="950" dirty="0"/>
          </a:p>
        </p:txBody>
      </p:sp>
      <p:sp>
        <p:nvSpPr>
          <p:cNvPr id="7" name="Shape 3"/>
          <p:cNvSpPr/>
          <p:nvPr/>
        </p:nvSpPr>
        <p:spPr>
          <a:xfrm>
            <a:off x="6238866" y="0"/>
            <a:ext cx="2905134" cy="5143500"/>
          </a:xfrm>
          <a:prstGeom prst="rect">
            <a:avLst/>
          </a:prstGeom>
          <a:solidFill>
            <a:srgbClr val="4A90E2"/>
          </a:solidFill>
          <a:ln/>
        </p:spPr>
      </p:sp>
      <p:sp>
        <p:nvSpPr>
          <p:cNvPr id="8" name="Shape 4"/>
          <p:cNvSpPr/>
          <p:nvPr/>
        </p:nvSpPr>
        <p:spPr>
          <a:xfrm>
            <a:off x="6238866" y="0"/>
            <a:ext cx="2905134" cy="5143500"/>
          </a:xfrm>
          <a:prstGeom prst="rect">
            <a:avLst/>
          </a:prstGeom>
          <a:solidFill>
            <a:srgbClr val="2563EB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044" y="1857375"/>
            <a:ext cx="1428750" cy="14287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C7DA26-983D-CFF5-0668-1908D1463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607" y="297760"/>
            <a:ext cx="786248" cy="800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IA SINTETIZADORA (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CHATGPT/GEMINI</a:t>
            </a: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)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b="1" dirty="0"/>
              <a:t>3. PROMPT — IA SINTETIZADORA (MEJORAR Y CONCRETAR)</a:t>
            </a:r>
          </a:p>
          <a:p>
            <a:r>
              <a:rPr lang="es-CL" sz="1100" dirty="0"/>
              <a:t>👉 Objetivo: convertir lo mejor en algo ejecutable</a:t>
            </a:r>
          </a:p>
          <a:p>
            <a:pPr rtl="0"/>
            <a:r>
              <a:rPr lang="es-CL" sz="1600" dirty="0">
                <a:solidFill>
                  <a:srgbClr val="2563EB"/>
                </a:solidFill>
              </a:rPr>
              <a:t>Actúa como consultor de negocios enfocado en ejecución práctica.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Tienes:</a:t>
            </a:r>
            <a:br>
              <a:rPr lang="es-CL" sz="1100" dirty="0"/>
            </a:br>
            <a:r>
              <a:rPr lang="es-CL" sz="1100" dirty="0"/>
              <a:t>- Un conjunto de ideas iniciales</a:t>
            </a:r>
            <a:br>
              <a:rPr lang="es-CL" sz="1100" dirty="0"/>
            </a:br>
            <a:r>
              <a:rPr lang="es-CL" sz="1100" dirty="0"/>
              <a:t>- Un análisis crítico de sus debilidades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Tu tarea es: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1. Seleccionar las 2–3 opciones más viables</a:t>
            </a:r>
            <a:br>
              <a:rPr lang="es-CL" sz="1100" dirty="0"/>
            </a:br>
            <a:r>
              <a:rPr lang="es-CL" sz="1100" dirty="0"/>
              <a:t>2. Mejorarlas corrigiendo los problemas detectados</a:t>
            </a:r>
            <a:br>
              <a:rPr lang="es-CL" sz="1100" dirty="0"/>
            </a:br>
            <a:r>
              <a:rPr lang="es-CL" sz="1100" dirty="0"/>
              <a:t>3. Convertirlas en propuestas claras y ejecutables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Para cada propuesta final define: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- Qué problema resuelve (de forma concreta)</a:t>
            </a:r>
            <a:br>
              <a:rPr lang="es-CL" sz="1100" dirty="0"/>
            </a:br>
            <a:r>
              <a:rPr lang="es-CL" sz="1100" dirty="0"/>
              <a:t>- Cliente objetivo, - Propuesta de valor clara</a:t>
            </a:r>
            <a:br>
              <a:rPr lang="es-CL" sz="1100" dirty="0"/>
            </a:br>
            <a:r>
              <a:rPr lang="es-CL" sz="1100" dirty="0"/>
              <a:t>- Cómo se implementaría en versión simple (mínimo viable), - Primeros pasos (qué hacer en los próximos 7–14 días)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Condiciones:</a:t>
            </a:r>
            <a:br>
              <a:rPr lang="es-CL" sz="1100" dirty="0"/>
            </a:br>
            <a:r>
              <a:rPr lang="es-CL" sz="1100" dirty="0"/>
              <a:t>- No inventes datos ni cifras, - Evita lenguaje teórico</a:t>
            </a:r>
            <a:br>
              <a:rPr lang="es-CL" sz="1100" dirty="0"/>
            </a:br>
            <a:r>
              <a:rPr lang="es-CL" sz="1100" dirty="0"/>
              <a:t>- Prioriza simplicidad y aplicabilidad real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Entrega propuestas claras, no ideas abstractas.</a:t>
            </a:r>
          </a:p>
        </p:txBody>
      </p:sp>
    </p:spTree>
    <p:extLst>
      <p:ext uri="{BB962C8B-B14F-4D97-AF65-F5344CB8AC3E}">
        <p14:creationId xmlns:p14="http://schemas.microsoft.com/office/powerpoint/2010/main" val="314603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IA VERIFICADORA (</a:t>
            </a:r>
            <a:r>
              <a:rPr lang="es-CL" sz="2100" b="1" dirty="0" err="1">
                <a:solidFill>
                  <a:srgbClr val="C00000"/>
                </a:solidFill>
                <a:latin typeface="Montserrat ExtraBold" pitchFamily="34" charset="0"/>
              </a:rPr>
              <a:t>Perplexity</a:t>
            </a:r>
            <a:r>
              <a:rPr lang="es-CL" sz="2100" b="1" dirty="0">
                <a:solidFill>
                  <a:srgbClr val="333333"/>
                </a:solidFill>
                <a:latin typeface="Montserrat ExtraBold" pitchFamily="34" charset="0"/>
              </a:rPr>
              <a:t>)</a:t>
            </a:r>
            <a:endParaRPr lang="en-US" sz="2100" b="1" dirty="0">
              <a:solidFill>
                <a:srgbClr val="333333"/>
              </a:solidFill>
              <a:latin typeface="Montserrat ExtraBold" pitchFamily="34" charset="0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b="1" dirty="0"/>
              <a:t>4. PROMPT — VERIFICADOR (ANTI-ALUCINACIÓN) </a:t>
            </a:r>
            <a:r>
              <a:rPr lang="es-CL" sz="1100" b="1" i="1" dirty="0"/>
              <a:t>(OPCIONAL PERO MUY RECOMENDADO)</a:t>
            </a:r>
            <a:endParaRPr lang="es-CL" sz="1100" b="1" dirty="0"/>
          </a:p>
          <a:p>
            <a:r>
              <a:rPr lang="es-CL" sz="1100" dirty="0"/>
              <a:t>👉 Objetivo: separar hechos de suposiciones</a:t>
            </a:r>
          </a:p>
          <a:p>
            <a:pPr rtl="0"/>
            <a:r>
              <a:rPr lang="es-CL" sz="1600" dirty="0">
                <a:solidFill>
                  <a:srgbClr val="2563EB"/>
                </a:solidFill>
              </a:rPr>
              <a:t>Actúa como analista riguroso.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Revisa la siguiente propuesta: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[pegar propuesta final]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Indica: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1. Qué partes están basadas en conocimiento general confiable</a:t>
            </a:r>
            <a:br>
              <a:rPr lang="es-CL" sz="1100" dirty="0"/>
            </a:br>
            <a:r>
              <a:rPr lang="es-CL" sz="1100" dirty="0"/>
              <a:t>2. Qué partes son suposiciones o hipótesis</a:t>
            </a:r>
            <a:br>
              <a:rPr lang="es-CL" sz="1100" dirty="0"/>
            </a:br>
            <a:r>
              <a:rPr lang="es-CL" sz="1100" dirty="0"/>
              <a:t>3. Qué debería validarse en la realidad antes de ejecutar</a:t>
            </a:r>
            <a:br>
              <a:rPr lang="es-CL" sz="1100" dirty="0"/>
            </a:br>
            <a:r>
              <a:rPr lang="es-CL" sz="1100" dirty="0"/>
              <a:t>4. Qué información falta para tomar una mejor decisión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Condiciones:</a:t>
            </a:r>
            <a:br>
              <a:rPr lang="es-CL" sz="1100" dirty="0"/>
            </a:br>
            <a:r>
              <a:rPr lang="es-CL" sz="1100" dirty="0"/>
              <a:t>- No inventes datos</a:t>
            </a:r>
            <a:br>
              <a:rPr lang="es-CL" sz="1100" dirty="0"/>
            </a:br>
            <a:r>
              <a:rPr lang="es-CL" sz="1100" dirty="0"/>
              <a:t>- Si no puedes verificar algo, indícalo claramente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Sé preciso y transparente.</a:t>
            </a:r>
          </a:p>
        </p:txBody>
      </p:sp>
    </p:spTree>
    <p:extLst>
      <p:ext uri="{BB962C8B-B14F-4D97-AF65-F5344CB8AC3E}">
        <p14:creationId xmlns:p14="http://schemas.microsoft.com/office/powerpoint/2010/main" val="12291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71" y="0"/>
            <a:ext cx="4543030" cy="5143500"/>
          </a:xfrm>
          <a:prstGeom prst="rect">
            <a:avLst/>
          </a:prstGeom>
        </p:spPr>
      </p:pic>
      <p:sp>
        <p:nvSpPr>
          <p:cNvPr id="3" name="Shape 1">
            <a:extLst>
              <a:ext uri="{FF2B5EF4-FFF2-40B4-BE49-F238E27FC236}">
                <a16:creationId xmlns:a16="http://schemas.microsoft.com/office/drawing/2014/main" id="{58C44E51-2F7B-8D01-2866-2C7AB6B94DDC}"/>
              </a:ext>
            </a:extLst>
          </p:cNvPr>
          <p:cNvSpPr/>
          <p:nvPr/>
        </p:nvSpPr>
        <p:spPr>
          <a:xfrm>
            <a:off x="1078860" y="852572"/>
            <a:ext cx="6111350" cy="3461437"/>
          </a:xfrm>
          <a:prstGeom prst="rect">
            <a:avLst/>
          </a:prstGeom>
          <a:solidFill>
            <a:srgbClr val="2569ED"/>
          </a:solidFill>
          <a:ln/>
        </p:spPr>
      </p:sp>
      <p:sp>
        <p:nvSpPr>
          <p:cNvPr id="19" name="8 CuadroTexto">
            <a:extLst>
              <a:ext uri="{FF2B5EF4-FFF2-40B4-BE49-F238E27FC236}">
                <a16:creationId xmlns:a16="http://schemas.microsoft.com/office/drawing/2014/main" id="{53173DA5-F007-E343-84A4-40FEA9450C9C}"/>
              </a:ext>
            </a:extLst>
          </p:cNvPr>
          <p:cNvSpPr txBox="1"/>
          <p:nvPr/>
        </p:nvSpPr>
        <p:spPr>
          <a:xfrm>
            <a:off x="1190869" y="2271668"/>
            <a:ext cx="588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Light" pitchFamily="2" charset="0"/>
              </a:rPr>
              <a:t>Detección de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9422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RADAR DE TENDENCIAS GLOBALES (P3)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280517"/>
            <a:ext cx="4629150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4A90E2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PROMPT ESTRELLA</a:t>
            </a:r>
            <a:endParaRPr lang="en-US" sz="700" dirty="0"/>
          </a:p>
        </p:txBody>
      </p:sp>
      <p:sp>
        <p:nvSpPr>
          <p:cNvPr id="5" name="Text 2"/>
          <p:cNvSpPr/>
          <p:nvPr/>
        </p:nvSpPr>
        <p:spPr>
          <a:xfrm>
            <a:off x="571500" y="1473398"/>
            <a:ext cx="4629150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"Traer el futuro al presente"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571500" y="1789509"/>
            <a:ext cx="4629150" cy="14287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1789509"/>
            <a:ext cx="28575" cy="1428750"/>
          </a:xfrm>
          <a:prstGeom prst="rect">
            <a:avLst/>
          </a:prstGeom>
          <a:solidFill>
            <a:srgbClr val="4A90E2"/>
          </a:solidFill>
          <a:ln/>
        </p:spPr>
      </p:sp>
      <p:sp>
        <p:nvSpPr>
          <p:cNvPr id="8" name="Text 5"/>
          <p:cNvSpPr/>
          <p:nvPr/>
        </p:nvSpPr>
        <p:spPr>
          <a:xfrm>
            <a:off x="571500" y="1789509"/>
            <a:ext cx="4629150" cy="1021242"/>
          </a:xfrm>
          <a:prstGeom prst="rect">
            <a:avLst/>
          </a:prstGeom>
          <a:noFill/>
          <a:ln/>
        </p:spPr>
        <p:txBody>
          <a:bodyPr wrap="square" lIns="170053" tIns="170053" rIns="170053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100" b="1" dirty="0">
                <a:solidFill>
                  <a:srgbClr val="555555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Actúa como un analista de tendencias global...</a:t>
            </a:r>
            <a:r>
              <a:rPr lang="en-US" sz="11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
 "Identifica 6 tendencias de negocio que están probadas en EE.UU., Europa o Asia, pero que aún no han llegado masivamente a mi país. Analiza cómo adaptarlas a mi barrio con capital bajo..."</a:t>
            </a:r>
            <a:endParaRPr lang="en-US" sz="11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604022"/>
            <a:ext cx="85725" cy="1143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28663" y="3582591"/>
            <a:ext cx="105013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¿Por qué funciona?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571500" y="3837980"/>
            <a:ext cx="462915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modelo ya fue validado en otro mercado. Tu tarea no es inventar, sino </a:t>
            </a:r>
            <a:r>
              <a:rPr lang="en-US" sz="1200" b="1" dirty="0">
                <a:solidFill>
                  <a:srgbClr val="666666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adaptar localmente</a:t>
            </a:r>
            <a:r>
              <a:rPr lang="en-US" sz="12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antes que la competencia.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5486400" y="1109067"/>
            <a:ext cx="3086100" cy="308967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EJEMPLOS QUE YA LLEGARON</a:t>
            </a:r>
            <a:endParaRPr lang="en-US" sz="10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0" y="1581448"/>
            <a:ext cx="142875" cy="1143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000750" y="1560909"/>
            <a:ext cx="1473160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Café de especialidad</a:t>
            </a:r>
            <a:endParaRPr lang="en-US" sz="1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150" y="1843980"/>
            <a:ext cx="142875" cy="1143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000750" y="1823442"/>
            <a:ext cx="990656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Dark Kitchens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50" y="2106513"/>
            <a:ext cx="142875" cy="11430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000749" y="2085975"/>
            <a:ext cx="2459095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Tiendas Second Hand curadas</a:t>
            </a:r>
            <a:endParaRPr lang="en-US" sz="12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150" y="2369046"/>
            <a:ext cx="142875" cy="11430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6000750" y="2348508"/>
            <a:ext cx="1447512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Gimnasios Boutique</a:t>
            </a:r>
            <a:endParaRPr lang="en-US" sz="12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150" y="2631579"/>
            <a:ext cx="142875" cy="1143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000750" y="2611041"/>
            <a:ext cx="2459094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Kits de cocina por suscripción</a:t>
            </a:r>
            <a:endParaRPr lang="en-US" sz="1200" dirty="0"/>
          </a:p>
        </p:txBody>
      </p:sp>
      <p:sp>
        <p:nvSpPr>
          <p:cNvPr id="23" name="Text 14"/>
          <p:cNvSpPr/>
          <p:nvPr/>
        </p:nvSpPr>
        <p:spPr>
          <a:xfrm>
            <a:off x="5486400" y="3052167"/>
            <a:ext cx="3086100" cy="308967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HERRAMIENTAS CLAVE</a:t>
            </a:r>
            <a:endParaRPr lang="en-US" sz="10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2150" y="3524548"/>
            <a:ext cx="142875" cy="1143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6000750" y="3504009"/>
            <a:ext cx="1191480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Exploding Topics</a:t>
            </a:r>
            <a:endParaRPr lang="en-US" sz="12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2150" y="3787080"/>
            <a:ext cx="142875" cy="114300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6000750" y="3766542"/>
            <a:ext cx="1034386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Google Trends</a:t>
            </a:r>
            <a:endParaRPr lang="en-US" sz="12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2150" y="4049613"/>
            <a:ext cx="142875" cy="114300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6000750" y="4029075"/>
            <a:ext cx="867610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Perplexity.ai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1. 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(</a:t>
            </a:r>
            <a:r>
              <a:rPr lang="en-US" sz="2100" b="1" dirty="0" err="1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www.perplexity.ai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)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803236"/>
            <a:ext cx="800100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700" dirty="0"/>
              <a:t>Actúa como analista de tendencias globales en negocios y consumo.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Objetivo: identificar oportunidades reales que estén emergiendo en mercados internacionales y que puedan adaptarse fácilmente a un mercado local como [país/ciudad].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Instrucciones clave:</a:t>
            </a:r>
            <a:br>
              <a:rPr lang="es-CL" sz="700" dirty="0"/>
            </a:br>
            <a:r>
              <a:rPr lang="es-CL" sz="700" dirty="0"/>
              <a:t>- Prioriza tendencias recientes (últimos 2–3 años)</a:t>
            </a:r>
            <a:br>
              <a:rPr lang="es-CL" sz="700" dirty="0"/>
            </a:br>
            <a:r>
              <a:rPr lang="es-CL" sz="700" dirty="0"/>
              <a:t>- No inventes datos, cifras ni casos</a:t>
            </a:r>
            <a:br>
              <a:rPr lang="es-CL" sz="700" dirty="0"/>
            </a:br>
            <a:r>
              <a:rPr lang="es-CL" sz="700" dirty="0"/>
              <a:t>- Si no estás seguro de un ejemplo, indícalo</a:t>
            </a:r>
            <a:br>
              <a:rPr lang="es-CL" sz="700" dirty="0"/>
            </a:br>
            <a:r>
              <a:rPr lang="es-CL" sz="700" dirty="0"/>
              <a:t>- Evita tendencias genéricas o saturadas (</a:t>
            </a:r>
            <a:r>
              <a:rPr lang="es-CL" sz="700" dirty="0" err="1"/>
              <a:t>ej</a:t>
            </a:r>
            <a:r>
              <a:rPr lang="es-CL" sz="700" dirty="0"/>
              <a:t>: “</a:t>
            </a:r>
            <a:r>
              <a:rPr lang="es-CL" sz="700" dirty="0" err="1"/>
              <a:t>delivery</a:t>
            </a:r>
            <a:r>
              <a:rPr lang="es-CL" sz="700" dirty="0"/>
              <a:t>”, “</a:t>
            </a:r>
            <a:r>
              <a:rPr lang="es-CL" sz="700" dirty="0" err="1"/>
              <a:t>ecommerce</a:t>
            </a:r>
            <a:r>
              <a:rPr lang="es-CL" sz="700" dirty="0"/>
              <a:t>”)</a:t>
            </a:r>
            <a:br>
              <a:rPr lang="es-CL" sz="700" dirty="0"/>
            </a:br>
            <a:r>
              <a:rPr lang="es-CL" sz="700" dirty="0"/>
              <a:t>- Enfócate en modelos específicos y aplicables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Tareas: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1. Identifica entre 5 y 8 tendencias emergentes en negocios o productos que estén ganando tracción en mercados como EEUU, Europa o Asia.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2. Para cada tendencia, explica:</a:t>
            </a:r>
            <a:br>
              <a:rPr lang="es-CL" sz="700" dirty="0"/>
            </a:br>
            <a:r>
              <a:rPr lang="es-CL" sz="700" dirty="0"/>
              <a:t>- En qué consiste (modelo de negocio claro, no descripción vaga)</a:t>
            </a:r>
            <a:br>
              <a:rPr lang="es-CL" sz="700" dirty="0"/>
            </a:br>
            <a:r>
              <a:rPr lang="es-CL" sz="700" dirty="0"/>
              <a:t>- Qué problema resuelve</a:t>
            </a:r>
            <a:br>
              <a:rPr lang="es-CL" sz="700" dirty="0"/>
            </a:br>
            <a:r>
              <a:rPr lang="es-CL" sz="700" dirty="0"/>
              <a:t>- Por qué está creciendo ahora (cambio de comportamiento, tecnología, contexto)</a:t>
            </a:r>
            <a:br>
              <a:rPr lang="es-CL" sz="700" dirty="0"/>
            </a:br>
            <a:r>
              <a:rPr lang="es-CL" sz="700" dirty="0"/>
              <a:t>- Ejemplo real (empresa o caso, si lo conoces)</a:t>
            </a:r>
            <a:br>
              <a:rPr lang="es-CL" sz="700" dirty="0"/>
            </a:br>
            <a:r>
              <a:rPr lang="es-CL" sz="700" dirty="0"/>
              <a:t>- Nivel de adopción (emergente, en crecimiento, masivo)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3. Luego evalúa cada tendencia para un mercado como [Chile / Latinoamérica]:</a:t>
            </a:r>
            <a:br>
              <a:rPr lang="es-CL" sz="700" dirty="0"/>
            </a:br>
            <a:r>
              <a:rPr lang="es-CL" sz="700" dirty="0"/>
              <a:t>- Qué tan fácil sería implementarla (alta / media / baja)</a:t>
            </a:r>
            <a:br>
              <a:rPr lang="es-CL" sz="700" dirty="0"/>
            </a:br>
            <a:r>
              <a:rPr lang="es-CL" sz="700" dirty="0"/>
              <a:t>- Qué barreras podrían existir</a:t>
            </a:r>
            <a:br>
              <a:rPr lang="es-CL" sz="700" dirty="0"/>
            </a:br>
            <a:r>
              <a:rPr lang="es-CL" sz="700" dirty="0"/>
              <a:t>- Qué adaptación local sería necesaria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4. Finalmente:</a:t>
            </a:r>
            <a:br>
              <a:rPr lang="es-CL" sz="700" dirty="0"/>
            </a:br>
            <a:r>
              <a:rPr lang="es-CL" sz="700" dirty="0"/>
              <a:t>- Selecciona las 3 más viables</a:t>
            </a:r>
            <a:br>
              <a:rPr lang="es-CL" sz="700" dirty="0"/>
            </a:br>
            <a:r>
              <a:rPr lang="es-CL" sz="700" dirty="0"/>
              <a:t>- Propón una versión simplificada que pueda implementarse a pequeña escala (microemprendimiento o PYME)</a:t>
            </a:r>
            <a:br>
              <a:rPr lang="es-CL" sz="700" dirty="0"/>
            </a:br>
            <a:br>
              <a:rPr lang="es-CL" sz="700" dirty="0"/>
            </a:br>
            <a:r>
              <a:rPr lang="es-CL" sz="700" dirty="0"/>
              <a:t>Formato:</a:t>
            </a:r>
            <a:br>
              <a:rPr lang="es-CL" sz="700" dirty="0"/>
            </a:br>
            <a:r>
              <a:rPr lang="es-CL" sz="700" dirty="0"/>
              <a:t>- Sé claro y concreto</a:t>
            </a:r>
            <a:br>
              <a:rPr lang="es-CL" sz="700" dirty="0"/>
            </a:br>
            <a:r>
              <a:rPr lang="es-CL" sz="700" dirty="0"/>
              <a:t>- Evita lenguaje genérico</a:t>
            </a:r>
            <a:br>
              <a:rPr lang="es-CL" sz="700" dirty="0"/>
            </a:br>
            <a:r>
              <a:rPr lang="es-CL" sz="700" dirty="0"/>
              <a:t>- No uses cifras si no estás seguro</a:t>
            </a:r>
          </a:p>
        </p:txBody>
      </p:sp>
    </p:spTree>
    <p:extLst>
      <p:ext uri="{BB962C8B-B14F-4D97-AF65-F5344CB8AC3E}">
        <p14:creationId xmlns:p14="http://schemas.microsoft.com/office/powerpoint/2010/main" val="130874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2. Re-</a:t>
            </a:r>
            <a:r>
              <a:rPr lang="en-US" sz="2100" b="1" dirty="0" err="1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Impulsar</a:t>
            </a: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mi </a:t>
            </a:r>
            <a:r>
              <a:rPr lang="en-US" sz="2100" b="1" dirty="0" err="1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Negocio</a:t>
            </a: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(</a:t>
            </a:r>
            <a:r>
              <a:rPr lang="en-US" sz="2100" b="1" dirty="0" err="1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www.perplexity.ai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)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803236"/>
            <a:ext cx="80010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800" b="1" dirty="0"/>
              <a:t>PROMPT: RE-IMPULSO DE NEGOCIO CON TENDENCIAS GLOBALES</a:t>
            </a:r>
          </a:p>
          <a:p>
            <a:pPr rtl="0"/>
            <a:r>
              <a:rPr lang="es-CL" sz="800" dirty="0"/>
              <a:t>Actúa como consultor experto en crecimiento de negocios y análisis de tendencias globales.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Objetivo: identificar prácticas, estrategias y tendencias internacionales que puedan ayudar a mejorar, diferenciar o hacer crecer mi negocio actual.</a:t>
            </a:r>
            <a:br>
              <a:rPr lang="es-CL" sz="800" dirty="0"/>
            </a:br>
            <a:r>
              <a:rPr lang="es-CL" sz="800" dirty="0"/>
              <a:t>Primero analiza mi contexto. No lo ignores.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Contexto del negocio:</a:t>
            </a:r>
            <a:br>
              <a:rPr lang="es-CL" sz="800" dirty="0"/>
            </a:br>
            <a:r>
              <a:rPr lang="es-CL" sz="800" dirty="0"/>
              <a:t>- Tipo de negocio: [</a:t>
            </a:r>
            <a:r>
              <a:rPr lang="es-CL" sz="800" dirty="0" err="1"/>
              <a:t>ej</a:t>
            </a:r>
            <a:r>
              <a:rPr lang="es-CL" sz="800" dirty="0"/>
              <a:t>: cafetería, ferretería, </a:t>
            </a:r>
            <a:r>
              <a:rPr lang="es-CL" sz="800" dirty="0" err="1"/>
              <a:t>ecommerce</a:t>
            </a:r>
            <a:r>
              <a:rPr lang="es-CL" sz="800" dirty="0"/>
              <a:t>, servicio profesional]</a:t>
            </a:r>
            <a:br>
              <a:rPr lang="es-CL" sz="800" dirty="0"/>
            </a:br>
            <a:r>
              <a:rPr lang="es-CL" sz="800" dirty="0"/>
              <a:t>- Ubicación: [ciudad/país], - Cliente principal: [perfil], - Cómo vendo hoy: [presencial, redes sociales, web, etc.]</a:t>
            </a:r>
            <a:br>
              <a:rPr lang="es-CL" sz="800" dirty="0"/>
            </a:br>
            <a:r>
              <a:rPr lang="es-CL" sz="800" dirty="0"/>
              <a:t>- Principales problemas actuales: [</a:t>
            </a:r>
            <a:r>
              <a:rPr lang="es-CL" sz="800" dirty="0" err="1"/>
              <a:t>ej</a:t>
            </a:r>
            <a:r>
              <a:rPr lang="es-CL" sz="800" dirty="0"/>
              <a:t>: pocas ventas, baja diferenciación, clientes no vuelven, etc.]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Instrucciones clave:</a:t>
            </a:r>
            <a:br>
              <a:rPr lang="es-CL" sz="800" dirty="0"/>
            </a:br>
            <a:r>
              <a:rPr lang="es-CL" sz="800" dirty="0"/>
              <a:t>- No inventes datos, cifras ni casos, - Si no estás seguro de algo, indícalo</a:t>
            </a:r>
            <a:br>
              <a:rPr lang="es-CL" sz="800" dirty="0"/>
            </a:br>
            <a:r>
              <a:rPr lang="es-CL" sz="800" dirty="0"/>
              <a:t>- Evita recomendaciones genéricas (“mejorar redes sociales”, “dar buen servicio”), - Prioriza acciones aplicables a pequeña o mediana escala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Tareas: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1. Diagnóstico breve:</a:t>
            </a:r>
            <a:br>
              <a:rPr lang="es-CL" sz="800" dirty="0"/>
            </a:br>
            <a:r>
              <a:rPr lang="es-CL" sz="800" dirty="0"/>
              <a:t>- Identifica 3–5 debilidades o áreas de mejora basadas en el contexto, - Explica por qué son críticas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2. Tendencias y prácticas globales relevantes:</a:t>
            </a:r>
            <a:br>
              <a:rPr lang="es-CL" sz="800" dirty="0"/>
            </a:br>
            <a:r>
              <a:rPr lang="es-CL" sz="800" dirty="0"/>
              <a:t>- Identifica 5 tendencias o prácticas que se estén usando en mercados avanzados (EEUU, Europa, Asia), - Deben ser específicas (no genéricas)</a:t>
            </a:r>
            <a:br>
              <a:rPr lang="es-CL" sz="800" dirty="0"/>
            </a:br>
            <a:r>
              <a:rPr lang="es-CL" sz="800" dirty="0"/>
              <a:t>- Explica cómo funcionan realmente (modelo o táctica concreta), - Si es posible, menciona ejemplos reales (sin inventar)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3. Adaptación a mi negocio:</a:t>
            </a:r>
            <a:br>
              <a:rPr lang="es-CL" sz="800" dirty="0"/>
            </a:br>
            <a:r>
              <a:rPr lang="es-CL" sz="800" dirty="0"/>
              <a:t>Para cada tendencia/práctica:</a:t>
            </a:r>
            <a:br>
              <a:rPr lang="es-CL" sz="800" dirty="0"/>
            </a:br>
            <a:r>
              <a:rPr lang="es-CL" sz="800" dirty="0"/>
              <a:t>- Cómo podría aplicarse en mi negocio actual, - Qué problema resolvería</a:t>
            </a:r>
            <a:br>
              <a:rPr lang="es-CL" sz="800" dirty="0"/>
            </a:br>
            <a:r>
              <a:rPr lang="es-CL" sz="800" dirty="0"/>
              <a:t>- Nivel de dificultad de implementación (bajo/medio/alto), - Qué cambio concreto implicaría (operación, oferta, experiencia, etc.)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4. Priorización:</a:t>
            </a:r>
            <a:br>
              <a:rPr lang="es-CL" sz="800" dirty="0"/>
            </a:br>
            <a:r>
              <a:rPr lang="es-CL" sz="800" dirty="0"/>
              <a:t>- Selecciona las 3 acciones más viables y de mayor impacto, - Propón una versión simple para implementarlas en menos de 60 días</a:t>
            </a:r>
            <a:br>
              <a:rPr lang="es-CL" sz="800" dirty="0"/>
            </a:br>
            <a:br>
              <a:rPr lang="es-CL" sz="800" dirty="0"/>
            </a:br>
            <a:r>
              <a:rPr lang="es-CL" sz="800" dirty="0"/>
              <a:t>Formato:</a:t>
            </a:r>
            <a:br>
              <a:rPr lang="es-CL" sz="800" dirty="0"/>
            </a:br>
            <a:r>
              <a:rPr lang="es-CL" sz="800" dirty="0"/>
              <a:t>- Sé claro, concreto y práctico, Evita lenguaje teórico, - No uses cifras si no estás seguro</a:t>
            </a:r>
          </a:p>
        </p:txBody>
      </p:sp>
    </p:spTree>
    <p:extLst>
      <p:ext uri="{BB962C8B-B14F-4D97-AF65-F5344CB8AC3E}">
        <p14:creationId xmlns:p14="http://schemas.microsoft.com/office/powerpoint/2010/main" val="35066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3. DETECTANDO OPORTUNIDADES EN MI BARRIO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351955"/>
            <a:ext cx="3786188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50" b="1" dirty="0">
                <a:solidFill>
                  <a:srgbClr val="4A90E2">
                    <a:alpha val="20000"/>
                  </a:srgbClr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P1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571500" y="1869877"/>
            <a:ext cx="3786188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Exploración de Necesidades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221706"/>
            <a:ext cx="128588" cy="16430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07244" y="2221706"/>
            <a:ext cx="324683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Identificar qué falta en el barrio que nadie ofrece bien.</a:t>
            </a:r>
            <a:endParaRPr lang="en-US" sz="9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503884"/>
            <a:ext cx="160734" cy="16430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39391" y="2503884"/>
            <a:ext cx="297001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Definir el cliente específico que tiene el problema.</a:t>
            </a:r>
            <a:endParaRPr lang="en-US" sz="9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786063"/>
            <a:ext cx="144661" cy="1643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3317" y="2786063"/>
            <a:ext cx="3153966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Estimar el nivel de inversión inicial (Bajo/Medio/Alto).</a:t>
            </a:r>
            <a:endParaRPr lang="en-US" sz="9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3068241"/>
            <a:ext cx="128588" cy="16430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807244" y="3068241"/>
            <a:ext cx="3073598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Diferenciar tendencias generales de evidencia local.</a:t>
            </a:r>
            <a:endParaRPr lang="en-US" sz="950" dirty="0"/>
          </a:p>
        </p:txBody>
      </p:sp>
      <p:sp>
        <p:nvSpPr>
          <p:cNvPr id="14" name="Text 7"/>
          <p:cNvSpPr/>
          <p:nvPr/>
        </p:nvSpPr>
        <p:spPr>
          <a:xfrm>
            <a:off x="4786313" y="1351955"/>
            <a:ext cx="3786188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50" b="1" dirty="0">
                <a:solidFill>
                  <a:srgbClr val="4A90E2">
                    <a:alpha val="20000"/>
                  </a:srgbClr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P2</a:t>
            </a:r>
            <a:endParaRPr lang="en-US" sz="2450" dirty="0"/>
          </a:p>
        </p:txBody>
      </p:sp>
      <p:sp>
        <p:nvSpPr>
          <p:cNvPr id="15" name="Text 8"/>
          <p:cNvSpPr/>
          <p:nvPr/>
        </p:nvSpPr>
        <p:spPr>
          <a:xfrm>
            <a:off x="4786313" y="1869877"/>
            <a:ext cx="3786188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Análisis de Competencia</a:t>
            </a:r>
            <a:endParaRPr lang="en-US" sz="12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3" y="2221706"/>
            <a:ext cx="144661" cy="164306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038130" y="2221706"/>
            <a:ext cx="2587823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Buscar negocios del rubro en Google Maps.</a:t>
            </a:r>
            <a:endParaRPr lang="en-US" sz="9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3" y="2503884"/>
            <a:ext cx="160734" cy="164306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5054203" y="2503884"/>
            <a:ext cx="1994892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Extraer reseñas de 1 y 2 estrellas.</a:t>
            </a:r>
            <a:endParaRPr lang="en-US" sz="95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13" y="2786063"/>
            <a:ext cx="96441" cy="164306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4989909" y="2786063"/>
            <a:ext cx="3155752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Crear propuestas que resuelvan esas quejas exactas.</a:t>
            </a:r>
            <a:endParaRPr lang="en-US" sz="950" dirty="0"/>
          </a:p>
        </p:txBody>
      </p:sp>
      <p:sp>
        <p:nvSpPr>
          <p:cNvPr id="22" name="Shape 12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solidFill>
            <a:srgbClr val="E74C3C"/>
          </a:solidFill>
          <a:ln/>
        </p:spPr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TU FICHA DE CONTEXTO PERSONAL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523405"/>
            <a:ext cx="3028950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4A90E2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¿Por qué es vital?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71500" y="1875234"/>
            <a:ext cx="302895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IA no conoce tu barrio ni tu realidad. Sin contexto, recibirás </a:t>
            </a:r>
            <a:r>
              <a:rPr lang="en-US" sz="900" dirty="0">
                <a:solidFill>
                  <a:srgbClr val="E74C3C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respuestas genéricas</a:t>
            </a:r>
            <a:r>
              <a:rPr lang="en-US" sz="9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que no sirven para tomar decisiones reales.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571500" y="2620975"/>
            <a:ext cx="3028950" cy="554310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9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 ficha es el "combustible" que hace que los prompts produzcan resultados accionables.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4029075" y="1266230"/>
            <a:ext cx="220027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UBICACIÓN Y PERFIL</a:t>
            </a:r>
            <a:endParaRPr lang="en-US" sz="700" dirty="0"/>
          </a:p>
        </p:txBody>
      </p:sp>
      <p:sp>
        <p:nvSpPr>
          <p:cNvPr id="8" name="Text 5"/>
          <p:cNvSpPr/>
          <p:nvPr/>
        </p:nvSpPr>
        <p:spPr>
          <a:xfrm>
            <a:off x="4029075" y="1423392"/>
            <a:ext cx="220027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Barrio, ciudad y tipo de zona...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372225" y="1266230"/>
            <a:ext cx="220027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PERFIL DEL VECINO</a:t>
            </a:r>
            <a:endParaRPr lang="en-US" sz="700" dirty="0"/>
          </a:p>
        </p:txBody>
      </p:sp>
      <p:sp>
        <p:nvSpPr>
          <p:cNvPr id="10" name="Text 7"/>
          <p:cNvSpPr/>
          <p:nvPr/>
        </p:nvSpPr>
        <p:spPr>
          <a:xfrm>
            <a:off x="6372225" y="1423392"/>
            <a:ext cx="220027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Edad, hábitos, nivel socioeconómico...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4029075" y="1878806"/>
            <a:ext cx="220027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OFERTA ACTUAL</a:t>
            </a:r>
            <a:endParaRPr lang="en-US" sz="700" dirty="0"/>
          </a:p>
        </p:txBody>
      </p:sp>
      <p:sp>
        <p:nvSpPr>
          <p:cNvPr id="12" name="Text 9"/>
          <p:cNvSpPr/>
          <p:nvPr/>
        </p:nvSpPr>
        <p:spPr>
          <a:xfrm>
            <a:off x="4029075" y="2035969"/>
            <a:ext cx="220027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negocios ya existen hoy?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6372225" y="1878806"/>
            <a:ext cx="220027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CARENCIAS</a:t>
            </a:r>
            <a:endParaRPr lang="en-US" sz="700" dirty="0"/>
          </a:p>
        </p:txBody>
      </p:sp>
      <p:sp>
        <p:nvSpPr>
          <p:cNvPr id="14" name="Text 11"/>
          <p:cNvSpPr/>
          <p:nvPr/>
        </p:nvSpPr>
        <p:spPr>
          <a:xfrm>
            <a:off x="6372225" y="2035969"/>
            <a:ext cx="220027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¿De qué se queja la gente?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4029075" y="2491383"/>
            <a:ext cx="454342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TU SITUACIÓN ACTUAL</a:t>
            </a:r>
            <a:endParaRPr lang="en-US" sz="700" dirty="0"/>
          </a:p>
        </p:txBody>
      </p:sp>
      <p:sp>
        <p:nvSpPr>
          <p:cNvPr id="16" name="Text 13"/>
          <p:cNvSpPr/>
          <p:nvPr/>
        </p:nvSpPr>
        <p:spPr>
          <a:xfrm>
            <a:off x="4029075" y="2648545"/>
            <a:ext cx="454342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Recursos, tiempo, habilidades y capital disponible...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4029075" y="3103959"/>
            <a:ext cx="454342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TU OBJETIVO</a:t>
            </a:r>
            <a:endParaRPr lang="en-US" sz="700" dirty="0"/>
          </a:p>
        </p:txBody>
      </p:sp>
      <p:sp>
        <p:nvSpPr>
          <p:cNvPr id="18" name="Text 15"/>
          <p:cNvSpPr/>
          <p:nvPr/>
        </p:nvSpPr>
        <p:spPr>
          <a:xfrm>
            <a:off x="4029075" y="3261122"/>
            <a:ext cx="4543425" cy="1553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850" i="1" dirty="0">
                <a:solidFill>
                  <a:srgbClr val="77777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quieres lograr con este emprendimiento?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EN MI BARRIO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803236"/>
            <a:ext cx="800100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/>
              <a:t>PROMPT 1 — “Contexto controlado (</a:t>
            </a:r>
            <a:r>
              <a:rPr lang="es-CL" sz="1400" b="1" dirty="0" err="1"/>
              <a:t>anti-alucinación</a:t>
            </a:r>
            <a:r>
              <a:rPr lang="es-CL" sz="1400" b="1" dirty="0"/>
              <a:t>)”</a:t>
            </a:r>
          </a:p>
          <a:p>
            <a:r>
              <a:rPr lang="es-CL" sz="1400" dirty="0"/>
              <a:t> Objetivo: evitar respuestas genéricas desde el inicio</a:t>
            </a:r>
          </a:p>
          <a:p>
            <a:pPr rtl="0"/>
            <a:r>
              <a:rPr lang="es-CL" sz="1400" dirty="0"/>
              <a:t>Actúa como analista de oportunidades de negocio local.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Voy a darte información de mi barrio/ciudad. SOLO usa esta información. </a:t>
            </a:r>
            <a:br>
              <a:rPr lang="es-CL" sz="1400" dirty="0"/>
            </a:br>
            <a:r>
              <a:rPr lang="es-CL" sz="1400" dirty="0"/>
              <a:t>No inventes datos, cifras, ni supuestos externos. </a:t>
            </a:r>
            <a:br>
              <a:rPr lang="es-CL" sz="1400" dirty="0"/>
            </a:br>
            <a:r>
              <a:rPr lang="es-CL" sz="1400" dirty="0"/>
              <a:t>Si falta información, indícalo explícitamente antes de responder.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Contexto:</a:t>
            </a:r>
            <a:br>
              <a:rPr lang="es-CL" sz="1400" dirty="0"/>
            </a:br>
            <a:r>
              <a:rPr lang="es-CL" sz="1400" dirty="0"/>
              <a:t>- Ubicación: [ciudad/comuna]</a:t>
            </a:r>
            <a:br>
              <a:rPr lang="es-CL" sz="1400" dirty="0"/>
            </a:br>
            <a:r>
              <a:rPr lang="es-CL" sz="1400" dirty="0"/>
              <a:t>- Tipo de zona: [residencial/comercial/mixta]</a:t>
            </a:r>
            <a:br>
              <a:rPr lang="es-CL" sz="1400" dirty="0"/>
            </a:br>
            <a:r>
              <a:rPr lang="es-CL" sz="1400" dirty="0"/>
              <a:t>- Perfil de personas: [edad, hábitos, nivel socioeconómico aproximado]</a:t>
            </a:r>
            <a:br>
              <a:rPr lang="es-CL" sz="1400" dirty="0"/>
            </a:br>
            <a:r>
              <a:rPr lang="es-CL" sz="1400" dirty="0"/>
              <a:t>- Negocios existentes: [lista concreta]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Tareas:</a:t>
            </a:r>
            <a:br>
              <a:rPr lang="es-CL" sz="1400" dirty="0"/>
            </a:br>
            <a:r>
              <a:rPr lang="es-CL" sz="1400" dirty="0"/>
              <a:t>1. Describe qué necesidades podrían existir en este contexto basándote SOLO en la información dada.</a:t>
            </a:r>
            <a:br>
              <a:rPr lang="es-CL" sz="1400" dirty="0"/>
            </a:br>
            <a:r>
              <a:rPr lang="es-CL" sz="1400" dirty="0"/>
              <a:t>2. Indica qué información falta para hacer un análisis más preciso.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No des ideas de negocio todavía.</a:t>
            </a:r>
          </a:p>
        </p:txBody>
      </p:sp>
    </p:spTree>
    <p:extLst>
      <p:ext uri="{BB962C8B-B14F-4D97-AF65-F5344CB8AC3E}">
        <p14:creationId xmlns:p14="http://schemas.microsoft.com/office/powerpoint/2010/main" val="178610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EN MI BARRIO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803236"/>
            <a:ext cx="80010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/>
              <a:t>PROMPT 2 — “Detección de problemas reales (no ideas)”</a:t>
            </a:r>
          </a:p>
          <a:p>
            <a:r>
              <a:rPr lang="es-CL" sz="1400" dirty="0"/>
              <a:t>👉 Objetivo: obligar a la IA a pensar en fricciones concretas</a:t>
            </a:r>
          </a:p>
          <a:p>
            <a:pPr rtl="0"/>
            <a:endParaRPr lang="es-CL" sz="1400" dirty="0"/>
          </a:p>
          <a:p>
            <a:pPr rtl="0"/>
            <a:r>
              <a:rPr lang="es-CL" sz="1400" dirty="0"/>
              <a:t>En base al contexto anterior: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Identifica 10 problemas concretos que las personas de este entorno podrían experimentar en su día a día.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Condiciones:</a:t>
            </a:r>
            <a:br>
              <a:rPr lang="es-CL" sz="1400" dirty="0"/>
            </a:br>
            <a:r>
              <a:rPr lang="es-CL" sz="1400" dirty="0"/>
              <a:t>- Deben ser específicos (no genéricos como “falta de calidad”)</a:t>
            </a:r>
            <a:br>
              <a:rPr lang="es-CL" sz="1400" dirty="0"/>
            </a:br>
            <a:r>
              <a:rPr lang="es-CL" sz="1400" dirty="0"/>
              <a:t>- No inventes cifras ni estadísticas</a:t>
            </a:r>
            <a:br>
              <a:rPr lang="es-CL" sz="1400" dirty="0"/>
            </a:br>
            <a:r>
              <a:rPr lang="es-CL" sz="1400" dirty="0"/>
              <a:t>- No repitas ideas similares</a:t>
            </a:r>
            <a:br>
              <a:rPr lang="es-CL" sz="1400" dirty="0"/>
            </a:br>
            <a:r>
              <a:rPr lang="es-CL" sz="1400" dirty="0"/>
              <a:t>- Si un problema es incierto, márcalo como “hipótesis”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Para cada problema indica:</a:t>
            </a:r>
            <a:br>
              <a:rPr lang="es-CL" sz="1400" dirty="0"/>
            </a:br>
            <a:r>
              <a:rPr lang="es-CL" sz="1400" dirty="0"/>
              <a:t>- Descripción clara</a:t>
            </a:r>
            <a:br>
              <a:rPr lang="es-CL" sz="1400" dirty="0"/>
            </a:br>
            <a:r>
              <a:rPr lang="es-CL" sz="1400" dirty="0"/>
              <a:t>- A quién afecta</a:t>
            </a:r>
            <a:br>
              <a:rPr lang="es-CL" sz="1400" dirty="0"/>
            </a:br>
            <a:r>
              <a:rPr lang="es-CL" sz="1400" dirty="0"/>
              <a:t>- Por qué podría ocurrir en este contexto</a:t>
            </a:r>
          </a:p>
        </p:txBody>
      </p:sp>
    </p:spTree>
    <p:extLst>
      <p:ext uri="{BB962C8B-B14F-4D97-AF65-F5344CB8AC3E}">
        <p14:creationId xmlns:p14="http://schemas.microsoft.com/office/powerpoint/2010/main" val="54388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5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ESTRUCTURA DEL MÓDULO</a:t>
            </a:r>
            <a:endParaRPr lang="en-US" sz="2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601093"/>
            <a:ext cx="150019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675" y="1582341"/>
            <a:ext cx="245030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BLOQUE TEÓRICO (45 MIN)</a:t>
            </a:r>
            <a:endParaRPr lang="en-US" sz="1200" dirty="0">
              <a:solidFill>
                <a:srgbClr val="2563EB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034183"/>
            <a:ext cx="142875" cy="1428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57250" y="1969889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¿Qué es la IA?</a:t>
            </a:r>
            <a:endParaRPr lang="en-US" sz="1200" dirty="0"/>
          </a:p>
        </p:txBody>
      </p:sp>
      <p:sp>
        <p:nvSpPr>
          <p:cNvPr id="8" name="Text 3"/>
          <p:cNvSpPr/>
          <p:nvPr/>
        </p:nvSpPr>
        <p:spPr>
          <a:xfrm>
            <a:off x="857250" y="2200275"/>
            <a:ext cx="350043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Entender cómo "piensa" y predice palabras sin tecnicismos.</a:t>
            </a:r>
            <a:endParaRPr lang="en-US" sz="10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634258"/>
            <a:ext cx="142875" cy="1428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57250" y="2569964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Riesgos y Límites</a:t>
            </a:r>
            <a:endParaRPr lang="en-US" sz="1200" dirty="0"/>
          </a:p>
        </p:txBody>
      </p:sp>
      <p:sp>
        <p:nvSpPr>
          <p:cNvPr id="11" name="Text 5"/>
          <p:cNvSpPr/>
          <p:nvPr/>
        </p:nvSpPr>
        <p:spPr>
          <a:xfrm>
            <a:off x="857250" y="2800350"/>
            <a:ext cx="35004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Alucinaciones, sesgos y la importancia de la verificación.</a:t>
            </a:r>
            <a:endParaRPr lang="en-US" sz="10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3234333"/>
            <a:ext cx="160734" cy="14287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857250" y="3170039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Prompts de Calidad</a:t>
            </a:r>
            <a:endParaRPr lang="en-US" sz="1200" dirty="0"/>
          </a:p>
        </p:txBody>
      </p:sp>
      <p:sp>
        <p:nvSpPr>
          <p:cNvPr id="14" name="Text 7"/>
          <p:cNvSpPr/>
          <p:nvPr/>
        </p:nvSpPr>
        <p:spPr>
          <a:xfrm>
            <a:off x="857250" y="3400425"/>
            <a:ext cx="35004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5 principios para obtener resultados útiles.</a:t>
            </a:r>
            <a:endParaRPr lang="en-US" sz="100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3" y="1601093"/>
            <a:ext cx="171450" cy="17145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5064919" y="1582341"/>
            <a:ext cx="2569964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563EB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BLOQUE PRÁCTICO (45 MIN)</a:t>
            </a:r>
            <a:endParaRPr lang="en-US" sz="1200" dirty="0">
              <a:solidFill>
                <a:srgbClr val="2563EB"/>
              </a:solidFill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3" y="2034183"/>
            <a:ext cx="142875" cy="142875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072063" y="1969889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Detección de Oportunidades</a:t>
            </a:r>
            <a:endParaRPr lang="en-US" sz="1200" dirty="0"/>
          </a:p>
        </p:txBody>
      </p:sp>
      <p:sp>
        <p:nvSpPr>
          <p:cNvPr id="19" name="Text 10"/>
          <p:cNvSpPr/>
          <p:nvPr/>
        </p:nvSpPr>
        <p:spPr>
          <a:xfrm>
            <a:off x="5072063" y="2200275"/>
            <a:ext cx="35004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Uso de la IA para encontrar necesidades en tu barrio.</a:t>
            </a:r>
            <a:endParaRPr lang="en-US" sz="10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6313" y="2634258"/>
            <a:ext cx="142875" cy="142875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5072063" y="2569964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Tendencias Globales</a:t>
            </a:r>
            <a:endParaRPr lang="en-US" sz="1200" dirty="0"/>
          </a:p>
        </p:txBody>
      </p:sp>
      <p:sp>
        <p:nvSpPr>
          <p:cNvPr id="22" name="Text 12"/>
          <p:cNvSpPr/>
          <p:nvPr/>
        </p:nvSpPr>
        <p:spPr>
          <a:xfrm>
            <a:off x="5072063" y="2800350"/>
            <a:ext cx="35004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Importar modelos de éxito validados internacionalmente.</a:t>
            </a:r>
            <a:endParaRPr lang="en-US" sz="10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3" y="3234333"/>
            <a:ext cx="142875" cy="142875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5072063" y="3170039"/>
            <a:ext cx="350043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Plan de Validación</a:t>
            </a:r>
            <a:endParaRPr lang="en-US" sz="1200" dirty="0"/>
          </a:p>
        </p:txBody>
      </p:sp>
      <p:sp>
        <p:nvSpPr>
          <p:cNvPr id="25" name="Text 14"/>
          <p:cNvSpPr/>
          <p:nvPr/>
        </p:nvSpPr>
        <p:spPr>
          <a:xfrm>
            <a:off x="5072063" y="3400425"/>
            <a:ext cx="350043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Estrategia Océano Azul y validación en 7 días.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EN MI BARRIO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803236"/>
            <a:ext cx="80010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/>
              <a:t>PROMPT 3 — “Tendencias y soluciones existentes (sin humo)”</a:t>
            </a:r>
          </a:p>
          <a:p>
            <a:r>
              <a:rPr lang="es-CL" sz="1400" dirty="0"/>
              <a:t>👉 Objetivo: traer innovación real, no ideas inventadas</a:t>
            </a:r>
          </a:p>
          <a:p>
            <a:pPr rtl="0"/>
            <a:endParaRPr lang="es-CL" sz="1400" dirty="0"/>
          </a:p>
          <a:p>
            <a:pPr rtl="0"/>
            <a:r>
              <a:rPr lang="es-CL" sz="1400" dirty="0"/>
              <a:t>Para los siguientes problemas: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[pegar 3–5 problemas seleccionados]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Responde: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1. ¿Existen soluciones o modelos de negocio en otros países que aborden problemas similares?</a:t>
            </a:r>
            <a:br>
              <a:rPr lang="es-CL" sz="1400" dirty="0"/>
            </a:br>
            <a:r>
              <a:rPr lang="es-CL" sz="1400" dirty="0"/>
              <a:t>2. Describe ejemplos reales conocidos (sin inventar nombres ni cifras).</a:t>
            </a:r>
            <a:br>
              <a:rPr lang="es-CL" sz="1400" dirty="0"/>
            </a:br>
            <a:r>
              <a:rPr lang="es-CL" sz="1400" dirty="0"/>
              <a:t>3. Explica cómo funcionan esas soluciones.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Condiciones:</a:t>
            </a:r>
            <a:br>
              <a:rPr lang="es-CL" sz="1400" dirty="0"/>
            </a:br>
            <a:r>
              <a:rPr lang="es-CL" sz="1400" dirty="0"/>
              <a:t>- Si no conoces ejemplos reales, indícalo</a:t>
            </a:r>
            <a:br>
              <a:rPr lang="es-CL" sz="1400" dirty="0"/>
            </a:br>
            <a:r>
              <a:rPr lang="es-CL" sz="1400" dirty="0"/>
              <a:t>- No inventes estadísticas ni casos ficticios</a:t>
            </a:r>
            <a:br>
              <a:rPr lang="es-CL" sz="1400" dirty="0"/>
            </a:br>
            <a:r>
              <a:rPr lang="es-CL" sz="1400" dirty="0"/>
              <a:t>- Prioriza claridad sobre creatividad</a:t>
            </a:r>
          </a:p>
        </p:txBody>
      </p:sp>
    </p:spTree>
    <p:extLst>
      <p:ext uri="{BB962C8B-B14F-4D97-AF65-F5344CB8AC3E}">
        <p14:creationId xmlns:p14="http://schemas.microsoft.com/office/powerpoint/2010/main" val="33252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EN MI BARRIO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/>
              <a:t>PROMPT 4 — “Cruce estratégico (donde nace la oportunidad)”</a:t>
            </a:r>
          </a:p>
          <a:p>
            <a:r>
              <a:rPr lang="es-CL" sz="1400" dirty="0"/>
              <a:t>👉 Objetivo: generar oportunidades aterrizadas (no fantasía)</a:t>
            </a:r>
          </a:p>
          <a:p>
            <a:pPr rtl="0"/>
            <a:r>
              <a:rPr lang="es-CL" sz="1400" dirty="0"/>
              <a:t>Cruza la siguiente información: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Problemas detectados:</a:t>
            </a:r>
            <a:br>
              <a:rPr lang="es-CL" sz="1400" dirty="0"/>
            </a:br>
            <a:r>
              <a:rPr lang="es-CL" sz="1400" dirty="0"/>
              <a:t>[lista]</a:t>
            </a:r>
            <a:br>
              <a:rPr lang="es-CL" sz="1400" dirty="0"/>
            </a:br>
            <a:r>
              <a:rPr lang="es-CL" sz="1400" dirty="0"/>
              <a:t>Soluciones/tendencias observadas:</a:t>
            </a:r>
            <a:br>
              <a:rPr lang="es-CL" sz="1400" dirty="0"/>
            </a:br>
            <a:r>
              <a:rPr lang="es-CL" sz="1400" dirty="0"/>
              <a:t>[lista]</a:t>
            </a:r>
            <a:br>
              <a:rPr lang="es-CL" sz="1400" dirty="0"/>
            </a:br>
            <a:r>
              <a:rPr lang="es-CL" sz="1400" dirty="0"/>
              <a:t>Genera 5 oportunidades de negocio.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Condiciones:</a:t>
            </a:r>
            <a:br>
              <a:rPr lang="es-CL" sz="1400" dirty="0"/>
            </a:br>
            <a:r>
              <a:rPr lang="es-CL" sz="1400" dirty="0"/>
              <a:t>- Deben ser simples de ejecutar a nivel local</a:t>
            </a:r>
            <a:br>
              <a:rPr lang="es-CL" sz="1400" dirty="0"/>
            </a:br>
            <a:r>
              <a:rPr lang="es-CL" sz="1400" dirty="0"/>
              <a:t>- No uses cifras inventadas</a:t>
            </a:r>
            <a:br>
              <a:rPr lang="es-CL" sz="1400" dirty="0"/>
            </a:br>
            <a:r>
              <a:rPr lang="es-CL" sz="1400" dirty="0"/>
              <a:t>- No propongas soluciones tecnológicamente complejas</a:t>
            </a:r>
            <a:br>
              <a:rPr lang="es-CL" sz="1400" dirty="0"/>
            </a:br>
            <a:r>
              <a:rPr lang="es-CL" sz="1400" dirty="0"/>
              <a:t>- Deben tener sentido para el contexto original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Para cada oportunidad explica:</a:t>
            </a:r>
            <a:br>
              <a:rPr lang="es-CL" sz="1400" dirty="0"/>
            </a:br>
            <a:r>
              <a:rPr lang="es-CL" sz="1400" dirty="0"/>
              <a:t>- Qué problema resuelve</a:t>
            </a:r>
            <a:br>
              <a:rPr lang="es-CL" sz="1400" dirty="0"/>
            </a:br>
            <a:r>
              <a:rPr lang="es-CL" sz="1400" dirty="0"/>
              <a:t>- Por qué sería diferente a lo que ya existe</a:t>
            </a:r>
            <a:br>
              <a:rPr lang="es-CL" sz="1400" dirty="0"/>
            </a:br>
            <a:r>
              <a:rPr lang="es-CL" sz="1400" dirty="0"/>
              <a:t>- Qué la hace viable en un barrio o ciudad como el descrito</a:t>
            </a:r>
          </a:p>
        </p:txBody>
      </p:sp>
    </p:spTree>
    <p:extLst>
      <p:ext uri="{BB962C8B-B14F-4D97-AF65-F5344CB8AC3E}">
        <p14:creationId xmlns:p14="http://schemas.microsoft.com/office/powerpoint/2010/main" val="244563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DETECTANDO OPORTUNIDADES 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EN MI BARRIO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/>
              <a:t>PROMPT 5 — “Filtro de realidad (el más importante)”</a:t>
            </a:r>
          </a:p>
          <a:p>
            <a:r>
              <a:rPr lang="es-CL" sz="1400" dirty="0"/>
              <a:t>👉 Objetivo: eliminar humo antes de que el emprendedor se enamore de la idea</a:t>
            </a:r>
          </a:p>
          <a:p>
            <a:pPr rtl="0"/>
            <a:r>
              <a:rPr lang="es-CL" sz="1400" dirty="0"/>
              <a:t>Actúa como un emprendedor experimentado y escéptico.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Evalúa esta idea:</a:t>
            </a:r>
            <a:br>
              <a:rPr lang="es-CL" sz="1400" dirty="0"/>
            </a:br>
            <a:r>
              <a:rPr lang="es-CL" sz="1400" dirty="0"/>
              <a:t>[pegar idea]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Responde de forma crítica: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1. Principales razones por las que esta idea podría NO funcionar en la práctica</a:t>
            </a:r>
            <a:br>
              <a:rPr lang="es-CL" sz="1400" dirty="0"/>
            </a:br>
            <a:r>
              <a:rPr lang="es-CL" sz="1400" dirty="0"/>
              <a:t>2. Qué supuestos están débiles o no validados</a:t>
            </a:r>
            <a:br>
              <a:rPr lang="es-CL" sz="1400" dirty="0"/>
            </a:br>
            <a:r>
              <a:rPr lang="es-CL" sz="1400" dirty="0"/>
              <a:t>3. Qué debería comprobarse antes de invertir tiempo o dinero</a:t>
            </a:r>
            <a:br>
              <a:rPr lang="es-CL" sz="1400" dirty="0"/>
            </a:br>
            <a:r>
              <a:rPr lang="es-CL" sz="1400" dirty="0"/>
              <a:t>4. Cómo simplificar la idea para hacerla más viable</a:t>
            </a:r>
            <a:br>
              <a:rPr lang="es-CL" sz="1400" dirty="0"/>
            </a:br>
            <a:br>
              <a:rPr lang="es-CL" sz="1400" dirty="0"/>
            </a:br>
            <a:r>
              <a:rPr lang="es-CL" sz="1400" dirty="0"/>
              <a:t>Condiciones:</a:t>
            </a:r>
            <a:br>
              <a:rPr lang="es-CL" sz="1400" dirty="0"/>
            </a:br>
            <a:r>
              <a:rPr lang="es-CL" sz="1400" dirty="0"/>
              <a:t>- No suavices la crítica</a:t>
            </a:r>
            <a:br>
              <a:rPr lang="es-CL" sz="1400" dirty="0"/>
            </a:br>
            <a:r>
              <a:rPr lang="es-CL" sz="1400" dirty="0"/>
              <a:t>- No inventes datos</a:t>
            </a:r>
            <a:br>
              <a:rPr lang="es-CL" sz="1400" dirty="0"/>
            </a:br>
            <a:r>
              <a:rPr lang="es-CL" sz="1400" dirty="0"/>
              <a:t>- Prioriza riesgos reales sobre opiniones</a:t>
            </a:r>
          </a:p>
        </p:txBody>
      </p:sp>
    </p:spTree>
    <p:extLst>
      <p:ext uri="{BB962C8B-B14F-4D97-AF65-F5344CB8AC3E}">
        <p14:creationId xmlns:p14="http://schemas.microsoft.com/office/powerpoint/2010/main" val="26440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CIERRE: ACCIÓN SOBRE PLANIFICACIÓN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494830"/>
            <a:ext cx="3786188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16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LO QUE LA IA NUNCA REEMPLAZARÁ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71500" y="2222041"/>
            <a:ext cx="37861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555555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La conversación real:</a:t>
            </a:r>
            <a:r>
              <a:rPr lang="en-US" sz="10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Mirar a los ojos a tu cliente y entender su dolor.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71500" y="2822116"/>
            <a:ext cx="3786188" cy="600075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555555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Tu conocimiento del barrio:</a:t>
            </a:r>
            <a:r>
              <a:rPr lang="en-US" sz="10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Tú sabes lo que pasa en la plaza, la IA solo predice datos.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71500" y="3565066"/>
            <a:ext cx="3786188" cy="600075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555555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La Ejecución:</a:t>
            </a:r>
            <a:r>
              <a:rPr lang="en-US" sz="105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La IA puede darte 100 ideas perfectas, pero solo tú puedes salir a probarlas.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4786313" y="1251942"/>
            <a:ext cx="3786188" cy="3056074"/>
          </a:xfrm>
          <a:prstGeom prst="rect">
            <a:avLst/>
          </a:prstGeom>
          <a:solidFill>
            <a:srgbClr val="2563EB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sp>
      <p:sp>
        <p:nvSpPr>
          <p:cNvPr id="9" name="Text 6"/>
          <p:cNvSpPr/>
          <p:nvPr/>
        </p:nvSpPr>
        <p:spPr>
          <a:xfrm>
            <a:off x="5072063" y="1537692"/>
            <a:ext cx="3214688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chemeClr val="bg1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TU COMPROMISO HOY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3" y="1912739"/>
            <a:ext cx="96441" cy="12858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275659" y="1889522"/>
            <a:ext cx="2050256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Elige UNO de los 6 prompts vistos.</a:t>
            </a:r>
            <a:endParaRPr lang="en-US" sz="9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3" y="2230636"/>
            <a:ext cx="144661" cy="1285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323880" y="2207419"/>
            <a:ext cx="2093119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Úsalo HOY con tu información real.</a:t>
            </a:r>
            <a:endParaRPr lang="en-US" sz="9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2548533"/>
            <a:ext cx="128588" cy="12858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307806" y="2525316"/>
            <a:ext cx="2121694" cy="1750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Itera al menos 3 veces la respuesta.</a:t>
            </a:r>
            <a:endParaRPr lang="en-US" sz="950" dirty="0"/>
          </a:p>
        </p:txBody>
      </p:sp>
      <p:sp>
        <p:nvSpPr>
          <p:cNvPr id="16" name="Text 10"/>
          <p:cNvSpPr/>
          <p:nvPr/>
        </p:nvSpPr>
        <p:spPr>
          <a:xfrm>
            <a:off x="5072063" y="2993231"/>
            <a:ext cx="3214688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¡EL CONOCIMIENTO SIN ACCIÓN NO GENERA INGRESOS!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9455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89238" y="1998589"/>
            <a:ext cx="5112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4533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¿QUÉ ES LA IA Y CÓMO "PIENSA"?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325120" y="979160"/>
            <a:ext cx="7995920" cy="1095043"/>
          </a:xfrm>
          <a:prstGeom prst="rect">
            <a:avLst/>
          </a:prstGeom>
          <a:noFill/>
          <a:ln/>
        </p:spPr>
        <p:txBody>
          <a:bodyPr wrap="square" lIns="680339" tIns="170053" rIns="680339" bIns="0" rtlCol="0" anchor="ctr">
            <a:spAutoFit/>
          </a:bodyPr>
          <a:lstStyle/>
          <a:p>
            <a:pPr marL="0" indent="0" algn="ctr">
              <a:buNone/>
            </a:pPr>
            <a:r>
              <a:rPr lang="es-CL" sz="2000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“La IA </a:t>
            </a:r>
            <a:r>
              <a:rPr lang="es-CL" sz="2000" b="1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no piensa ni entiende como una persona</a:t>
            </a:r>
            <a:r>
              <a:rPr lang="es-CL" sz="2000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.</a:t>
            </a:r>
            <a:br>
              <a:rPr lang="es-CL" sz="2000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s-CL" sz="2000" b="1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Solo calcula </a:t>
            </a:r>
            <a:r>
              <a:rPr lang="es-CL" sz="2000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cuál es la palabra más probable que viene después, </a:t>
            </a:r>
            <a:r>
              <a:rPr lang="es-CL" sz="2000" b="1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basándose en todo lo que ha leído</a:t>
            </a:r>
            <a:r>
              <a:rPr lang="es-CL" sz="2000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.”</a:t>
            </a:r>
            <a:endParaRPr lang="en-US" sz="2000" dirty="0">
              <a:solidFill>
                <a:srgbClr val="2563E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71500" y="2667992"/>
            <a:ext cx="3857625" cy="308967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LO QUE LA IA SÍ HACE</a:t>
            </a:r>
            <a:endParaRPr lang="en-US" sz="1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143052"/>
            <a:ext cx="142875" cy="12858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07281" y="3119834"/>
            <a:ext cx="290468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 texto fluido y coherente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425230"/>
            <a:ext cx="142875" cy="1285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07281" y="3402013"/>
            <a:ext cx="2882784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Resume y organiza información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707408"/>
            <a:ext cx="142875" cy="1285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07281" y="3684191"/>
            <a:ext cx="3036095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Aplica patrones de razonamiento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989586"/>
            <a:ext cx="142875" cy="1285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07281" y="3966369"/>
            <a:ext cx="224216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Imita estilos de expertos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4714875" y="2667992"/>
            <a:ext cx="3857625" cy="308967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LO QUE LA IA NO HACE</a:t>
            </a:r>
            <a:endParaRPr lang="en-US" sz="10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143052"/>
            <a:ext cx="142875" cy="12858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250655" y="3119834"/>
            <a:ext cx="315655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verifica si lo que dice es verdad</a:t>
            </a:r>
            <a:endParaRPr lang="en-US" sz="12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5" y="3425230"/>
            <a:ext cx="142875" cy="128588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5250656" y="3402013"/>
            <a:ext cx="304978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tiene opiniones ni consciencia</a:t>
            </a:r>
            <a:endParaRPr lang="en-US" sz="1200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707408"/>
            <a:ext cx="142875" cy="128588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5250656" y="3684191"/>
            <a:ext cx="322773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conoce tu barrio o negocio local</a:t>
            </a:r>
            <a:endParaRPr lang="en-US" sz="12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5" y="3989586"/>
            <a:ext cx="142875" cy="128588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5250655" y="3966369"/>
            <a:ext cx="2537835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garantiza datos actuales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RIESGOS CRÍTICOS AL USAR IA</a:t>
            </a:r>
            <a:endParaRPr lang="en-US" sz="2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42145"/>
            <a:ext cx="128588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5813" y="1423392"/>
            <a:ext cx="1289447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Alucinaciones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571500" y="1739503"/>
            <a:ext cx="2476481" cy="6903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IA inventa datos, estadísticas y leyes con total seguridad. No "sabe" que se está equivocando.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31" y="1442145"/>
            <a:ext cx="214313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633769" y="1423392"/>
            <a:ext cx="646509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Sesgos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3333731" y="1739503"/>
            <a:ext cx="2476509" cy="9267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Refleja realidades de EE.UU. y Europa. Tiende a subestimar el contexto y la cultura de América Latina.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1" y="1442145"/>
            <a:ext cx="150019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31734" y="1423392"/>
            <a:ext cx="1528763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Fechas Vencidas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6095991" y="1739503"/>
            <a:ext cx="2476481" cy="9267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Tiene una "fecha de corte" de conocimiento. </a:t>
            </a:r>
            <a:r>
              <a:rPr lang="en-US" sz="12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Podría</a:t>
            </a:r>
            <a:r>
              <a:rPr lang="en-US" sz="12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no </a:t>
            </a:r>
            <a:r>
              <a:rPr lang="en-US" sz="1200" dirty="0" err="1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conocer</a:t>
            </a:r>
            <a:r>
              <a:rPr lang="en-US" sz="12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eventos, tendencias o leyes de 2025-2026.</a:t>
            </a:r>
            <a:endParaRPr lang="en-US" sz="1200" dirty="0"/>
          </a:p>
        </p:txBody>
      </p:sp>
      <p:sp>
        <p:nvSpPr>
          <p:cNvPr id="13" name="Text 7"/>
          <p:cNvSpPr/>
          <p:nvPr/>
        </p:nvSpPr>
        <p:spPr>
          <a:xfrm>
            <a:off x="778669" y="4545021"/>
            <a:ext cx="7793831" cy="2143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333333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REGLA DE ORO: Úsala para ideas y estructura, no para hechos.</a:t>
            </a:r>
            <a:endParaRPr lang="en-US" sz="1100" dirty="0"/>
          </a:p>
        </p:txBody>
      </p:sp>
      <p:sp>
        <p:nvSpPr>
          <p:cNvPr id="14" name="Text 8"/>
          <p:cNvSpPr/>
          <p:nvPr/>
        </p:nvSpPr>
        <p:spPr>
          <a:xfrm>
            <a:off x="778669" y="4795052"/>
            <a:ext cx="779383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55555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Nunca uses un dato numérico sin verificarlo en una fuente externa confiable.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71" y="0"/>
            <a:ext cx="4543030" cy="5143500"/>
          </a:xfrm>
          <a:prstGeom prst="rect">
            <a:avLst/>
          </a:prstGeom>
        </p:spPr>
      </p:pic>
      <p:sp>
        <p:nvSpPr>
          <p:cNvPr id="3" name="Shape 1">
            <a:extLst>
              <a:ext uri="{FF2B5EF4-FFF2-40B4-BE49-F238E27FC236}">
                <a16:creationId xmlns:a16="http://schemas.microsoft.com/office/drawing/2014/main" id="{58C44E51-2F7B-8D01-2866-2C7AB6B94DDC}"/>
              </a:ext>
            </a:extLst>
          </p:cNvPr>
          <p:cNvSpPr/>
          <p:nvPr/>
        </p:nvSpPr>
        <p:spPr>
          <a:xfrm>
            <a:off x="1078860" y="852572"/>
            <a:ext cx="6111350" cy="3461437"/>
          </a:xfrm>
          <a:prstGeom prst="rect">
            <a:avLst/>
          </a:prstGeom>
          <a:solidFill>
            <a:srgbClr val="2569ED"/>
          </a:solidFill>
          <a:ln/>
        </p:spPr>
      </p:sp>
      <p:sp>
        <p:nvSpPr>
          <p:cNvPr id="19" name="8 CuadroTexto">
            <a:extLst>
              <a:ext uri="{FF2B5EF4-FFF2-40B4-BE49-F238E27FC236}">
                <a16:creationId xmlns:a16="http://schemas.microsoft.com/office/drawing/2014/main" id="{53173DA5-F007-E343-84A4-40FEA9450C9C}"/>
              </a:ext>
            </a:extLst>
          </p:cNvPr>
          <p:cNvSpPr txBox="1"/>
          <p:nvPr/>
        </p:nvSpPr>
        <p:spPr>
          <a:xfrm>
            <a:off x="1190869" y="2271668"/>
            <a:ext cx="58873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s-ES" sz="3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Light" pitchFamily="2" charset="0"/>
              </a:rPr>
              <a:t>Prompts</a:t>
            </a:r>
            <a:r>
              <a:rPr lang="es-ES" sz="3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Light" pitchFamily="2" charset="0"/>
              </a:rPr>
              <a:t> de Calidad</a:t>
            </a:r>
          </a:p>
        </p:txBody>
      </p:sp>
    </p:spTree>
    <p:extLst>
      <p:ext uri="{BB962C8B-B14F-4D97-AF65-F5344CB8AC3E}">
        <p14:creationId xmlns:p14="http://schemas.microsoft.com/office/powerpoint/2010/main" val="30926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en-US" sz="245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LOS 5 PRINCIPIOS DEL PROMPT</a:t>
            </a:r>
            <a:endParaRPr lang="en-US" sz="2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09985"/>
            <a:ext cx="150019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8675" y="1300163"/>
            <a:ext cx="129659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1. DALE UN ROL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571500" y="1645803"/>
            <a:ext cx="3857625" cy="6497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Dile a la IA qué tipo de experto quieres que sea (ej. "Actúa como consultor de barrio"). Esto cambia el enfoque y vocabulario.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1309985"/>
            <a:ext cx="128588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50619" y="1300163"/>
            <a:ext cx="1948458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2. ENTREGA CONTEXTO</a:t>
            </a:r>
            <a:endParaRPr lang="en-US" sz="1100" dirty="0"/>
          </a:p>
        </p:txBody>
      </p:sp>
      <p:sp>
        <p:nvSpPr>
          <p:cNvPr id="9" name="Text 4"/>
          <p:cNvSpPr/>
          <p:nvPr/>
        </p:nvSpPr>
        <p:spPr>
          <a:xfrm>
            <a:off x="4714875" y="1698427"/>
            <a:ext cx="3857625" cy="428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La IA no conoce tu barrio. Dale detalles específicos sobre tu zona, clientes, recursos y objetivos reales.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419230"/>
            <a:ext cx="150019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8675" y="2409407"/>
            <a:ext cx="1950244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3. DEFINE EL FORMATO</a:t>
            </a:r>
            <a:endParaRPr lang="en-US" sz="1100" dirty="0"/>
          </a:p>
        </p:txBody>
      </p:sp>
      <p:sp>
        <p:nvSpPr>
          <p:cNvPr id="12" name="Text 6"/>
          <p:cNvSpPr/>
          <p:nvPr/>
        </p:nvSpPr>
        <p:spPr>
          <a:xfrm>
            <a:off x="571500" y="2807671"/>
            <a:ext cx="3857625" cy="428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Pide exactamente cómo quieres la información: tablas para comparar, listas numeradas o pasos accionables.</a:t>
            </a:r>
            <a:endParaRPr lang="en-US" sz="1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2379762"/>
            <a:ext cx="171450" cy="1714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993481" y="2369939"/>
            <a:ext cx="1555552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4. PIDE VERIFICAR</a:t>
            </a:r>
            <a:endParaRPr lang="en-US" sz="1100" dirty="0"/>
          </a:p>
        </p:txBody>
      </p:sp>
      <p:sp>
        <p:nvSpPr>
          <p:cNvPr id="15" name="Text 8"/>
          <p:cNvSpPr/>
          <p:nvPr/>
        </p:nvSpPr>
        <p:spPr>
          <a:xfrm>
            <a:off x="4714875" y="2768203"/>
            <a:ext cx="3857625" cy="6497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Instruye a la IA para que indique qué partes de su respuesta son tendencias generales y qué debes validar localmente.</a:t>
            </a:r>
            <a:endParaRPr lang="en-US" sz="12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3592413"/>
            <a:ext cx="214313" cy="17145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892969" y="3582591"/>
            <a:ext cx="1616273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5. USA EL DIÁLOGO</a:t>
            </a:r>
            <a:endParaRPr lang="en-US" sz="1100" dirty="0"/>
          </a:p>
        </p:txBody>
      </p:sp>
      <p:sp>
        <p:nvSpPr>
          <p:cNvPr id="18" name="Text 10"/>
          <p:cNvSpPr/>
          <p:nvPr/>
        </p:nvSpPr>
        <p:spPr>
          <a:xfrm>
            <a:off x="571500" y="3980855"/>
            <a:ext cx="7703071" cy="2065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Open Sans Light" pitchFamily="34" charset="0"/>
                <a:ea typeface="Open Sans Light" pitchFamily="34" charset="-122"/>
                <a:cs typeface="Open Sans Light" pitchFamily="34" charset="-120"/>
              </a:rPr>
              <a:t>No te quedes con la primera respuesta. Itera, profundiza en una opción o pide que adapte el tono a tu realidad.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preencoded.png">
            <a:extLst>
              <a:ext uri="{FF2B5EF4-FFF2-40B4-BE49-F238E27FC236}">
                <a16:creationId xmlns:a16="http://schemas.microsoft.com/office/drawing/2014/main" id="{61360D27-E202-5ED7-7FC4-AA381CA1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57188"/>
            <a:ext cx="8572500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s-CL" sz="2450" b="1" dirty="0">
                <a:solidFill>
                  <a:srgbClr val="333333"/>
                </a:solidFill>
                <a:latin typeface="Montserrat ExtraBold" pitchFamily="34" charset="0"/>
              </a:rPr>
              <a:t>Triangulación Inteligente con IA</a:t>
            </a:r>
            <a:endParaRPr lang="en-US" sz="2450" b="1" dirty="0">
              <a:solidFill>
                <a:srgbClr val="333333"/>
              </a:solidFill>
              <a:latin typeface="Montserrat ExtraBold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8A00FBF-3B16-CC77-F5DD-C2B03AE4F75D}"/>
              </a:ext>
            </a:extLst>
          </p:cNvPr>
          <p:cNvSpPr txBox="1"/>
          <p:nvPr/>
        </p:nvSpPr>
        <p:spPr>
          <a:xfrm>
            <a:off x="795989" y="1334596"/>
            <a:ext cx="73744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2563EB"/>
                </a:solidFill>
                <a:latin typeface="Inter" panose="02000503000000020004" pitchFamily="2" charset="0"/>
                <a:ea typeface="Inter" panose="02000503000000020004" pitchFamily="2" charset="0"/>
              </a:rPr>
              <a:t>“Una IA piensa, otra duda, otra ordena, otra verifica”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3ABA22D-95C3-DCB3-392A-755A8C0AF944}"/>
              </a:ext>
            </a:extLst>
          </p:cNvPr>
          <p:cNvSpPr txBox="1"/>
          <p:nvPr/>
        </p:nvSpPr>
        <p:spPr>
          <a:xfrm>
            <a:off x="1973524" y="2694214"/>
            <a:ext cx="5555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latin typeface="Inter" panose="02000503000000020004" pitchFamily="2" charset="0"/>
                <a:ea typeface="Inter" panose="02000503000000020004" pitchFamily="2" charset="0"/>
              </a:rPr>
              <a:t>Exploradora → </a:t>
            </a:r>
            <a:r>
              <a:rPr lang="es-CL" b="1" dirty="0" err="1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ChatGPT</a:t>
            </a:r>
            <a:r>
              <a:rPr lang="es-CL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</a:p>
          <a:p>
            <a:r>
              <a:rPr lang="es-CL" dirty="0">
                <a:latin typeface="Inter" panose="02000503000000020004" pitchFamily="2" charset="0"/>
                <a:ea typeface="Inter" panose="02000503000000020004" pitchFamily="2" charset="0"/>
              </a:rPr>
              <a:t>Crítica → </a:t>
            </a:r>
            <a:r>
              <a:rPr lang="es-CL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Claude</a:t>
            </a:r>
            <a:r>
              <a:rPr lang="es-CL" b="1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</a:p>
          <a:p>
            <a:r>
              <a:rPr lang="es-CL" dirty="0">
                <a:latin typeface="Inter" panose="02000503000000020004" pitchFamily="2" charset="0"/>
                <a:ea typeface="Inter" panose="02000503000000020004" pitchFamily="2" charset="0"/>
              </a:rPr>
              <a:t>Síntesis → </a:t>
            </a:r>
            <a:r>
              <a:rPr lang="es-CL" b="1" dirty="0" err="1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ChatGPT</a:t>
            </a:r>
            <a:r>
              <a:rPr lang="es-CL" b="1" dirty="0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/Gemini </a:t>
            </a:r>
          </a:p>
          <a:p>
            <a:r>
              <a:rPr lang="es-CL" dirty="0">
                <a:latin typeface="Inter" panose="02000503000000020004" pitchFamily="2" charset="0"/>
                <a:ea typeface="Inter" panose="02000503000000020004" pitchFamily="2" charset="0"/>
              </a:rPr>
              <a:t>Verificación → </a:t>
            </a:r>
            <a:r>
              <a:rPr lang="es-CL" b="1" dirty="0" err="1">
                <a:solidFill>
                  <a:srgbClr val="C0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Perplexity</a:t>
            </a:r>
            <a:endParaRPr lang="es-ES_tradnl" b="1" dirty="0">
              <a:solidFill>
                <a:srgbClr val="C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IA EXPLORADORA (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CHATGPT</a:t>
            </a: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)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b="1" dirty="0"/>
              <a:t>1. PROMPT — IA EXPLORADORA (GENERAR OPCIONES)</a:t>
            </a:r>
          </a:p>
          <a:p>
            <a:r>
              <a:rPr lang="es-CL" sz="1100" dirty="0"/>
              <a:t>👉 Objetivo: abrir el espacio de posibilidades sin caer en ideas superficiales</a:t>
            </a:r>
          </a:p>
          <a:p>
            <a:pPr rtl="0"/>
            <a:r>
              <a:rPr lang="es-CL" sz="1600" dirty="0">
                <a:solidFill>
                  <a:srgbClr val="2563EB"/>
                </a:solidFill>
              </a:rPr>
              <a:t>Actúa como consultor estratégico en negocios y generación de oportunidades.</a:t>
            </a:r>
            <a:br>
              <a:rPr lang="es-CL" sz="1600" dirty="0"/>
            </a:br>
            <a:br>
              <a:rPr lang="es-CL" sz="1100" dirty="0"/>
            </a:br>
            <a:r>
              <a:rPr lang="es-CL" sz="1100" dirty="0"/>
              <a:t>Contexto:</a:t>
            </a:r>
            <a:br>
              <a:rPr lang="es-CL" sz="1100" dirty="0"/>
            </a:br>
            <a:r>
              <a:rPr lang="es-CL" sz="1100" dirty="0"/>
              <a:t>- Tema o desafío: [describe claramente el problema]</a:t>
            </a:r>
            <a:br>
              <a:rPr lang="es-CL" sz="1100" dirty="0"/>
            </a:br>
            <a:r>
              <a:rPr lang="es-CL" sz="1100" dirty="0"/>
              <a:t>- Contexto local: [ciudad/país]</a:t>
            </a:r>
            <a:br>
              <a:rPr lang="es-CL" sz="1100" dirty="0"/>
            </a:br>
            <a:r>
              <a:rPr lang="es-CL" sz="1100" dirty="0"/>
              <a:t>- Tipo de cliente: [perfil]</a:t>
            </a:r>
            <a:br>
              <a:rPr lang="es-CL" sz="1100" dirty="0"/>
            </a:br>
            <a:r>
              <a:rPr lang="es-CL" sz="1100" dirty="0"/>
              <a:t>- Restricciones: [presupuesto, recursos, tiempo, etc.]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Instrucciones:</a:t>
            </a:r>
            <a:br>
              <a:rPr lang="es-CL" sz="1100" dirty="0"/>
            </a:br>
            <a:r>
              <a:rPr lang="es-CL" sz="1100" dirty="0"/>
              <a:t>- Genera entre 5 y 7 enfoques u opciones distintas (no variaciones de la misma idea)</a:t>
            </a:r>
            <a:br>
              <a:rPr lang="es-CL" sz="1100" dirty="0"/>
            </a:br>
            <a:r>
              <a:rPr lang="es-CL" sz="1100" dirty="0"/>
              <a:t>- Evita respuestas genéricas o comunes</a:t>
            </a:r>
            <a:br>
              <a:rPr lang="es-CL" sz="1100" dirty="0"/>
            </a:br>
            <a:r>
              <a:rPr lang="es-CL" sz="1100" dirty="0"/>
              <a:t>- No inventes datos ni cifras</a:t>
            </a:r>
            <a:br>
              <a:rPr lang="es-CL" sz="1100" dirty="0"/>
            </a:br>
            <a:r>
              <a:rPr lang="es-CL" sz="1100" dirty="0"/>
              <a:t>- Si haces suposiciones, decláralas explícitamente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Para cada opción incluye:</a:t>
            </a:r>
            <a:br>
              <a:rPr lang="es-CL" sz="1100" dirty="0"/>
            </a:br>
            <a:r>
              <a:rPr lang="es-CL" sz="1100" dirty="0"/>
              <a:t>1. Descripción clara (qué es)</a:t>
            </a:r>
            <a:br>
              <a:rPr lang="es-CL" sz="1100" dirty="0"/>
            </a:br>
            <a:r>
              <a:rPr lang="es-CL" sz="1100" dirty="0"/>
              <a:t>2. Qué problema resuelve</a:t>
            </a:r>
            <a:br>
              <a:rPr lang="es-CL" sz="1100" dirty="0"/>
            </a:br>
            <a:r>
              <a:rPr lang="es-CL" sz="1100" dirty="0"/>
              <a:t>3. Por qué podría funcionar en este contexto</a:t>
            </a:r>
            <a:br>
              <a:rPr lang="es-CL" sz="1100" dirty="0"/>
            </a:br>
            <a:r>
              <a:rPr lang="es-CL" sz="1100" dirty="0"/>
              <a:t>4. Qué la hace diferente de lo existente</a:t>
            </a:r>
            <a:br>
              <a:rPr lang="es-CL" sz="1100" dirty="0"/>
            </a:br>
            <a:r>
              <a:rPr lang="es-CL" sz="1100" dirty="0"/>
              <a:t>5. Nivel de complejidad (bajo / medio / alto)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Sé concreto y práctico.</a:t>
            </a:r>
          </a:p>
        </p:txBody>
      </p:sp>
    </p:spTree>
    <p:extLst>
      <p:ext uri="{BB962C8B-B14F-4D97-AF65-F5344CB8AC3E}">
        <p14:creationId xmlns:p14="http://schemas.microsoft.com/office/powerpoint/2010/main" val="121194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1500" y="357188"/>
            <a:ext cx="8572500" cy="3231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IA CRÍTICA (</a:t>
            </a:r>
            <a:r>
              <a:rPr lang="en-US" sz="2100" b="1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CLAUDE</a:t>
            </a:r>
            <a:r>
              <a:rPr lang="en-US" sz="2100" b="1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)</a:t>
            </a:r>
            <a:endParaRPr lang="en-US" sz="2100" dirty="0"/>
          </a:p>
        </p:txBody>
      </p:sp>
      <p:sp>
        <p:nvSpPr>
          <p:cNvPr id="23" name="Text 13"/>
          <p:cNvSpPr/>
          <p:nvPr/>
        </p:nvSpPr>
        <p:spPr>
          <a:xfrm>
            <a:off x="4786313" y="3175397"/>
            <a:ext cx="3786188" cy="857250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"LAS QUEJAS DE 1 ESTRELLA SON ORO PURO: SON NECESIDADES NO ATENDIDAS ESPERANDO SOLUCIÓN."</a:t>
            </a:r>
            <a:endParaRPr lang="en-U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EB3FB7-69FB-8D1A-9C88-68C9C76D77D7}"/>
              </a:ext>
            </a:extLst>
          </p:cNvPr>
          <p:cNvSpPr txBox="1"/>
          <p:nvPr/>
        </p:nvSpPr>
        <p:spPr>
          <a:xfrm>
            <a:off x="571500" y="752436"/>
            <a:ext cx="800100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100" b="1" dirty="0"/>
              <a:t>2. PROMPT — IA CRÍTICA (DESTRUIR / EVALUAR)</a:t>
            </a:r>
          </a:p>
          <a:p>
            <a:r>
              <a:rPr lang="es-CL" sz="1100" dirty="0"/>
              <a:t>👉 Objetivo: eliminar humo y detectar debilidades reales</a:t>
            </a:r>
          </a:p>
          <a:p>
            <a:pPr rtl="0"/>
            <a:r>
              <a:rPr lang="es-CL" sz="1600" dirty="0">
                <a:solidFill>
                  <a:srgbClr val="2563EB"/>
                </a:solidFill>
              </a:rPr>
              <a:t>Actúa como evaluador escéptico y experto en ejecución de negocios.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Voy a darte una serie de ideas/opciones. Tu tarea es analizarlas críticamente.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Instrucciones:</a:t>
            </a:r>
            <a:br>
              <a:rPr lang="es-CL" sz="1100" dirty="0"/>
            </a:br>
            <a:r>
              <a:rPr lang="es-CL" sz="1100" dirty="0"/>
              <a:t>- No suavices la crítica</a:t>
            </a:r>
            <a:br>
              <a:rPr lang="es-CL" sz="1100" dirty="0"/>
            </a:br>
            <a:r>
              <a:rPr lang="es-CL" sz="1100" dirty="0"/>
              <a:t>- No inventes datos</a:t>
            </a:r>
            <a:br>
              <a:rPr lang="es-CL" sz="1100" dirty="0"/>
            </a:br>
            <a:r>
              <a:rPr lang="es-CL" sz="1100" dirty="0"/>
              <a:t>- Identifica debilidades reales, no opiniones genéricas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Para cada opción analiza: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1. Principales riesgos o razones por las que podría fallar</a:t>
            </a:r>
            <a:br>
              <a:rPr lang="es-CL" sz="1100" dirty="0"/>
            </a:br>
            <a:r>
              <a:rPr lang="es-CL" sz="1100" dirty="0"/>
              <a:t>2. Supuestos no validados o débiles</a:t>
            </a:r>
            <a:br>
              <a:rPr lang="es-CL" sz="1100" dirty="0"/>
            </a:br>
            <a:r>
              <a:rPr lang="es-CL" sz="1100" dirty="0"/>
              <a:t>3. Qué tan realista es implementarla en un contexto pequeño o local</a:t>
            </a:r>
            <a:br>
              <a:rPr lang="es-CL" sz="1100" dirty="0"/>
            </a:br>
            <a:r>
              <a:rPr lang="es-CL" sz="1100" dirty="0"/>
              <a:t>4. Qué partes suenan bien en teoría pero son difíciles en la práctica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Luego:</a:t>
            </a:r>
            <a:br>
              <a:rPr lang="es-CL" sz="1100" dirty="0"/>
            </a:br>
            <a:r>
              <a:rPr lang="es-CL" sz="1100" dirty="0"/>
              <a:t>- Indica cuáles opciones son más débiles y deberían descartarse</a:t>
            </a:r>
            <a:br>
              <a:rPr lang="es-CL" sz="1100" dirty="0"/>
            </a:br>
            <a:r>
              <a:rPr lang="es-CL" sz="1100" dirty="0"/>
              <a:t>- Indica cuáles tienen potencial pero necesitan ajustes</a:t>
            </a:r>
            <a:br>
              <a:rPr lang="es-CL" sz="1100" dirty="0"/>
            </a:br>
            <a:br>
              <a:rPr lang="es-CL" sz="1100" dirty="0"/>
            </a:br>
            <a:r>
              <a:rPr lang="es-CL" sz="1100" dirty="0"/>
              <a:t>Sé directo, crítico y específico.</a:t>
            </a:r>
          </a:p>
        </p:txBody>
      </p:sp>
    </p:spTree>
    <p:extLst>
      <p:ext uri="{BB962C8B-B14F-4D97-AF65-F5344CB8AC3E}">
        <p14:creationId xmlns:p14="http://schemas.microsoft.com/office/powerpoint/2010/main" val="235305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3160</Words>
  <Application>Microsoft Macintosh PowerPoint</Application>
  <PresentationFormat>Presentación en pantalla (16:9)</PresentationFormat>
  <Paragraphs>189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Helvetica Light</vt:lpstr>
      <vt:lpstr>Inter</vt:lpstr>
      <vt:lpstr>Montserrat ExtraBold</vt:lpstr>
      <vt:lpstr>Open Sans</vt:lpstr>
      <vt:lpstr>Open Sans Light</vt:lpstr>
      <vt:lpstr>Open Sans SemiBold</vt:lpstr>
      <vt:lpstr>Roboto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13</cp:revision>
  <dcterms:created xsi:type="dcterms:W3CDTF">2026-04-24T00:17:29Z</dcterms:created>
  <dcterms:modified xsi:type="dcterms:W3CDTF">2026-04-24T21:26:38Z</dcterms:modified>
</cp:coreProperties>
</file>